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9.xml" ContentType="application/vnd.openxmlformats-officedocument.presentationml.notesSlide+xml"/>
  <Override PartName="/ppt/ink/ink20.xml" ContentType="application/inkml+xml"/>
  <Override PartName="/ppt/notesSlides/notesSlide10.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1.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4">
  <p:sldMasterIdLst>
    <p:sldMasterId id="2147483648" r:id="rId4"/>
  </p:sldMasterIdLst>
  <p:notesMasterIdLst>
    <p:notesMasterId r:id="rId25"/>
  </p:notesMasterIdLst>
  <p:handoutMasterIdLst>
    <p:handoutMasterId r:id="rId26"/>
  </p:handoutMasterIdLst>
  <p:sldIdLst>
    <p:sldId id="410" r:id="rId5"/>
    <p:sldId id="812" r:id="rId6"/>
    <p:sldId id="924" r:id="rId7"/>
    <p:sldId id="808" r:id="rId8"/>
    <p:sldId id="894" r:id="rId9"/>
    <p:sldId id="920" r:id="rId10"/>
    <p:sldId id="925" r:id="rId11"/>
    <p:sldId id="902" r:id="rId12"/>
    <p:sldId id="804" r:id="rId13"/>
    <p:sldId id="926" r:id="rId14"/>
    <p:sldId id="921" r:id="rId15"/>
    <p:sldId id="872" r:id="rId16"/>
    <p:sldId id="912" r:id="rId17"/>
    <p:sldId id="917" r:id="rId18"/>
    <p:sldId id="891" r:id="rId19"/>
    <p:sldId id="903" r:id="rId20"/>
    <p:sldId id="918" r:id="rId21"/>
    <p:sldId id="923" r:id="rId22"/>
    <p:sldId id="922" r:id="rId23"/>
    <p:sldId id="919" r:id="rId24"/>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Arial" charset="0"/>
      </a:defRPr>
    </a:lvl1pPr>
    <a:lvl2pPr marL="457200" algn="l" rtl="0" fontAlgn="base">
      <a:spcBef>
        <a:spcPct val="0"/>
      </a:spcBef>
      <a:spcAft>
        <a:spcPct val="0"/>
      </a:spcAft>
      <a:defRPr sz="2400" kern="1200">
        <a:solidFill>
          <a:schemeClr val="tx1"/>
        </a:solidFill>
        <a:latin typeface="Arial Narrow" pitchFamily="34" charset="0"/>
        <a:ea typeface="+mn-ea"/>
        <a:cs typeface="Arial" charset="0"/>
      </a:defRPr>
    </a:lvl2pPr>
    <a:lvl3pPr marL="914400" algn="l" rtl="0" fontAlgn="base">
      <a:spcBef>
        <a:spcPct val="0"/>
      </a:spcBef>
      <a:spcAft>
        <a:spcPct val="0"/>
      </a:spcAft>
      <a:defRPr sz="2400"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kern="1200">
        <a:solidFill>
          <a:schemeClr val="tx1"/>
        </a:solidFill>
        <a:latin typeface="Arial Narrow" pitchFamily="34" charset="0"/>
        <a:ea typeface="+mn-ea"/>
        <a:cs typeface="Arial" charset="0"/>
      </a:defRPr>
    </a:lvl5pPr>
    <a:lvl6pPr marL="2286000" algn="l" defTabSz="914400" rtl="0" eaLnBrk="1" latinLnBrk="0" hangingPunct="1">
      <a:defRPr sz="2400" kern="1200">
        <a:solidFill>
          <a:schemeClr val="tx1"/>
        </a:solidFill>
        <a:latin typeface="Arial Narrow" pitchFamily="34" charset="0"/>
        <a:ea typeface="+mn-ea"/>
        <a:cs typeface="Arial" charset="0"/>
      </a:defRPr>
    </a:lvl6pPr>
    <a:lvl7pPr marL="2743200" algn="l" defTabSz="914400" rtl="0" eaLnBrk="1" latinLnBrk="0" hangingPunct="1">
      <a:defRPr sz="2400" kern="1200">
        <a:solidFill>
          <a:schemeClr val="tx1"/>
        </a:solidFill>
        <a:latin typeface="Arial Narrow" pitchFamily="34" charset="0"/>
        <a:ea typeface="+mn-ea"/>
        <a:cs typeface="Arial" charset="0"/>
      </a:defRPr>
    </a:lvl7pPr>
    <a:lvl8pPr marL="3200400" algn="l" defTabSz="914400" rtl="0" eaLnBrk="1" latinLnBrk="0" hangingPunct="1">
      <a:defRPr sz="2400" kern="1200">
        <a:solidFill>
          <a:schemeClr val="tx1"/>
        </a:solidFill>
        <a:latin typeface="Arial Narrow" pitchFamily="34" charset="0"/>
        <a:ea typeface="+mn-ea"/>
        <a:cs typeface="Arial" charset="0"/>
      </a:defRPr>
    </a:lvl8pPr>
    <a:lvl9pPr marL="3657600" algn="l" defTabSz="914400" rtl="0" eaLnBrk="1" latinLnBrk="0" hangingPunct="1">
      <a:defRPr sz="2400"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10024"/>
    <a:srgbClr val="E3A129"/>
    <a:srgbClr val="FF9900"/>
    <a:srgbClr val="006699"/>
    <a:srgbClr val="053B53"/>
    <a:srgbClr val="003366"/>
    <a:srgbClr val="143B7B"/>
    <a:srgbClr val="0E295A"/>
    <a:srgbClr val="F66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440" autoAdjust="0"/>
  </p:normalViewPr>
  <p:slideViewPr>
    <p:cSldViewPr>
      <p:cViewPr varScale="1">
        <p:scale>
          <a:sx n="108" d="100"/>
          <a:sy n="108" d="100"/>
        </p:scale>
        <p:origin x="174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616"/>
            <a:ext cx="3077739" cy="470394"/>
          </a:xfrm>
          <a:prstGeom prst="rect">
            <a:avLst/>
          </a:prstGeom>
          <a:noFill/>
          <a:ln w="9525">
            <a:noFill/>
            <a:miter lim="800000"/>
            <a:headEnd/>
            <a:tailEnd/>
          </a:ln>
          <a:effectLst/>
        </p:spPr>
        <p:txBody>
          <a:bodyPr vert="horz" wrap="square" lIns="19537" tIns="0" rIns="19537" bIns="0" numCol="1" anchor="t" anchorCtr="0" compatLnSpc="1">
            <a:prstTxWarp prst="textNoShape">
              <a:avLst/>
            </a:prstTxWarp>
          </a:bodyPr>
          <a:lstStyle>
            <a:lvl1pPr defTabSz="934515" eaLnBrk="0" hangingPunct="0">
              <a:defRPr sz="1000" i="1">
                <a:latin typeface="Arial" charset="0"/>
                <a:cs typeface="+mn-cs"/>
              </a:defRPr>
            </a:lvl1pPr>
          </a:lstStyle>
          <a:p>
            <a:pPr>
              <a:defRPr/>
            </a:pPr>
            <a:r>
              <a:rPr lang="en-US" dirty="0"/>
              <a:t>Assurance and Advisory Business Services</a:t>
            </a:r>
          </a:p>
        </p:txBody>
      </p:sp>
      <p:sp>
        <p:nvSpPr>
          <p:cNvPr id="4099" name="Rectangle 3"/>
          <p:cNvSpPr>
            <a:spLocks noGrp="1" noChangeArrowheads="1"/>
          </p:cNvSpPr>
          <p:nvPr>
            <p:ph type="dt" sz="quarter" idx="1"/>
          </p:nvPr>
        </p:nvSpPr>
        <p:spPr bwMode="auto">
          <a:xfrm>
            <a:off x="4024736" y="-1616"/>
            <a:ext cx="3077739" cy="470394"/>
          </a:xfrm>
          <a:prstGeom prst="rect">
            <a:avLst/>
          </a:prstGeom>
          <a:noFill/>
          <a:ln w="9525">
            <a:noFill/>
            <a:miter lim="800000"/>
            <a:headEnd/>
            <a:tailEnd/>
          </a:ln>
          <a:effectLst/>
        </p:spPr>
        <p:txBody>
          <a:bodyPr vert="horz" wrap="square" lIns="19537" tIns="0" rIns="19537" bIns="0" numCol="1" anchor="t" anchorCtr="0" compatLnSpc="1">
            <a:prstTxWarp prst="textNoShape">
              <a:avLst/>
            </a:prstTxWarp>
          </a:bodyPr>
          <a:lstStyle>
            <a:lvl1pPr algn="r" defTabSz="934515" eaLnBrk="0" hangingPunct="0">
              <a:defRPr sz="1000" i="1">
                <a:latin typeface="Arial" charset="0"/>
                <a:cs typeface="+mn-cs"/>
              </a:defRPr>
            </a:lvl1pPr>
          </a:lstStyle>
          <a:p>
            <a:pPr>
              <a:defRPr/>
            </a:pPr>
            <a:fld id="{C94973C2-C077-42BD-B9C5-7281761C7720}" type="datetime4">
              <a:rPr lang="en-US"/>
              <a:pPr>
                <a:defRPr/>
              </a:pPr>
              <a:t>January 22, 2024</a:t>
            </a:fld>
            <a:endParaRPr lang="en-US" dirty="0"/>
          </a:p>
        </p:txBody>
      </p:sp>
      <p:sp>
        <p:nvSpPr>
          <p:cNvPr id="4100" name="Rectangle 4"/>
          <p:cNvSpPr>
            <a:spLocks noGrp="1" noChangeArrowheads="1"/>
          </p:cNvSpPr>
          <p:nvPr>
            <p:ph type="sldNum" sz="quarter" idx="3"/>
          </p:nvPr>
        </p:nvSpPr>
        <p:spPr bwMode="auto">
          <a:xfrm>
            <a:off x="4024736" y="8919699"/>
            <a:ext cx="3077739" cy="470394"/>
          </a:xfrm>
          <a:prstGeom prst="rect">
            <a:avLst/>
          </a:prstGeom>
          <a:noFill/>
          <a:ln w="9525">
            <a:noFill/>
            <a:miter lim="800000"/>
            <a:headEnd/>
            <a:tailEnd/>
          </a:ln>
          <a:effectLst/>
        </p:spPr>
        <p:txBody>
          <a:bodyPr vert="horz" wrap="square" lIns="19537" tIns="0" rIns="19537" bIns="0" numCol="1" anchor="b" anchorCtr="0" compatLnSpc="1">
            <a:prstTxWarp prst="textNoShape">
              <a:avLst/>
            </a:prstTxWarp>
          </a:bodyPr>
          <a:lstStyle>
            <a:lvl5pPr lvl="4" algn="r" defTabSz="934515" eaLnBrk="0" hangingPunct="0">
              <a:defRPr sz="1000" i="1">
                <a:latin typeface="Arial" charset="0"/>
                <a:cs typeface="+mn-cs"/>
              </a:defRPr>
            </a:lvl5pPr>
          </a:lstStyle>
          <a:p>
            <a:pPr lvl="4">
              <a:defRPr/>
            </a:pPr>
            <a:fld id="{C5CDC82C-BD96-46CE-BF8F-2D80B4E5003D}" type="slidenum">
              <a:rPr lang="en-US"/>
              <a:pPr lvl="4">
                <a:defRPr/>
              </a:pPr>
              <a:t>‹#›</a:t>
            </a:fld>
            <a:endParaRPr lang="en-US" dirty="0"/>
          </a:p>
        </p:txBody>
      </p:sp>
      <p:sp>
        <p:nvSpPr>
          <p:cNvPr id="4101" name="Rectangle 5"/>
          <p:cNvSpPr>
            <a:spLocks noGrp="1" noChangeArrowheads="1"/>
          </p:cNvSpPr>
          <p:nvPr>
            <p:ph type="ftr" sz="quarter" idx="2"/>
          </p:nvPr>
        </p:nvSpPr>
        <p:spPr bwMode="auto">
          <a:xfrm>
            <a:off x="14798" y="8934248"/>
            <a:ext cx="3072806" cy="438063"/>
          </a:xfrm>
          <a:prstGeom prst="rect">
            <a:avLst/>
          </a:prstGeom>
          <a:noFill/>
          <a:ln w="9525">
            <a:noFill/>
            <a:miter lim="800000"/>
            <a:headEnd/>
            <a:tailEnd/>
          </a:ln>
          <a:effectLst/>
        </p:spPr>
        <p:txBody>
          <a:bodyPr vert="horz" wrap="square" lIns="14653" tIns="0" rIns="14653" bIns="0" numCol="1" anchor="b" anchorCtr="0" compatLnSpc="1">
            <a:prstTxWarp prst="textNoShape">
              <a:avLst/>
            </a:prstTxWarp>
          </a:bodyPr>
          <a:lstStyle>
            <a:lvl1pPr defTabSz="506332" eaLnBrk="0" hangingPunct="0">
              <a:defRPr sz="700" i="1">
                <a:solidFill>
                  <a:schemeClr val="accent1"/>
                </a:solidFill>
                <a:latin typeface="Arial" charset="0"/>
                <a:cs typeface="+mn-cs"/>
              </a:defRPr>
            </a:lvl1pPr>
          </a:lstStyle>
          <a:p>
            <a:pPr>
              <a:defRPr/>
            </a:pPr>
            <a:endParaRPr lang="en-US" dirty="0"/>
          </a:p>
        </p:txBody>
      </p:sp>
    </p:spTree>
    <p:extLst>
      <p:ext uri="{BB962C8B-B14F-4D97-AF65-F5344CB8AC3E}">
        <p14:creationId xmlns:p14="http://schemas.microsoft.com/office/powerpoint/2010/main" val="9651093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0.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8.9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46.58">0 1</inkml:trace>
  <inkml:trace contextRef="#ctx0" brushRef="#br0" timeOffset="700.13">0 1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0.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2.8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9.8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4.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5.8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63.33">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8.9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46.58">0 1</inkml:trace>
  <inkml:trace contextRef="#ctx0" brushRef="#br0" timeOffset="700.13">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0.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2.8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9.8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4.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0.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4.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5.8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63.33">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8.9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46.58">0 1</inkml:trace>
  <inkml:trace contextRef="#ctx0" brushRef="#br0" timeOffset="700.13">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0.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2.8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9.8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4.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5.8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63.33">0 1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8.9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46.58">0 1</inkml:trace>
  <inkml:trace contextRef="#ctx0" brushRef="#br0" timeOffset="700.13">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5.8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63.33">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0.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2.8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9.8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8.9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46.58">0 1</inkml:trace>
  <inkml:trace contextRef="#ctx0" brushRef="#br0" timeOffset="700.13">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0.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2.8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49.8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4.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6-22T14:05:35.8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trace contextRef="#ctx0" brushRef="#br0" timeOffset="363.33">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616"/>
            <a:ext cx="3077739" cy="470394"/>
          </a:xfrm>
          <a:prstGeom prst="rect">
            <a:avLst/>
          </a:prstGeom>
          <a:noFill/>
          <a:ln w="9525">
            <a:noFill/>
            <a:miter lim="800000"/>
            <a:headEnd/>
            <a:tailEnd/>
          </a:ln>
          <a:effectLst/>
        </p:spPr>
        <p:txBody>
          <a:bodyPr vert="horz" wrap="square" lIns="19537" tIns="0" rIns="19537" bIns="0" numCol="1" anchor="t" anchorCtr="0" compatLnSpc="1">
            <a:prstTxWarp prst="textNoShape">
              <a:avLst/>
            </a:prstTxWarp>
          </a:bodyPr>
          <a:lstStyle>
            <a:lvl1pPr defTabSz="934515" eaLnBrk="0" hangingPunct="0">
              <a:defRPr sz="1000" i="1">
                <a:latin typeface="Arial" charset="0"/>
                <a:cs typeface="+mn-cs"/>
              </a:defRPr>
            </a:lvl1pPr>
          </a:lstStyle>
          <a:p>
            <a:pPr>
              <a:defRPr/>
            </a:pPr>
            <a:r>
              <a:rPr lang="en-US" dirty="0"/>
              <a:t>Assurance and Advisory Business Services</a:t>
            </a:r>
          </a:p>
        </p:txBody>
      </p:sp>
      <p:sp>
        <p:nvSpPr>
          <p:cNvPr id="2051" name="Rectangle 3"/>
          <p:cNvSpPr>
            <a:spLocks noGrp="1" noChangeArrowheads="1"/>
          </p:cNvSpPr>
          <p:nvPr>
            <p:ph type="dt" idx="1"/>
          </p:nvPr>
        </p:nvSpPr>
        <p:spPr bwMode="auto">
          <a:xfrm>
            <a:off x="4024736" y="-1616"/>
            <a:ext cx="3077739" cy="470394"/>
          </a:xfrm>
          <a:prstGeom prst="rect">
            <a:avLst/>
          </a:prstGeom>
          <a:noFill/>
          <a:ln w="9525">
            <a:noFill/>
            <a:miter lim="800000"/>
            <a:headEnd/>
            <a:tailEnd/>
          </a:ln>
          <a:effectLst/>
        </p:spPr>
        <p:txBody>
          <a:bodyPr vert="horz" wrap="square" lIns="19537" tIns="0" rIns="19537" bIns="0" numCol="1" anchor="t" anchorCtr="0" compatLnSpc="1">
            <a:prstTxWarp prst="textNoShape">
              <a:avLst/>
            </a:prstTxWarp>
          </a:bodyPr>
          <a:lstStyle>
            <a:lvl1pPr algn="r" defTabSz="934515" eaLnBrk="0" hangingPunct="0">
              <a:defRPr sz="1000" i="1">
                <a:latin typeface="Arial" charset="0"/>
                <a:cs typeface="+mn-cs"/>
              </a:defRPr>
            </a:lvl1pPr>
          </a:lstStyle>
          <a:p>
            <a:pPr>
              <a:defRPr/>
            </a:pPr>
            <a:fld id="{4D3C153E-05DE-42D8-B783-D347364814C7}" type="datetime4">
              <a:rPr lang="en-US"/>
              <a:pPr>
                <a:defRPr/>
              </a:pPr>
              <a:t>January 22, 2024</a:t>
            </a:fld>
            <a:endParaRPr lang="en-US" dirty="0"/>
          </a:p>
        </p:txBody>
      </p:sp>
      <p:sp>
        <p:nvSpPr>
          <p:cNvPr id="6148" name="Rectangle 4"/>
          <p:cNvSpPr>
            <a:spLocks noGrp="1" noRot="1" noChangeAspect="1" noChangeArrowheads="1" noTextEdit="1"/>
          </p:cNvSpPr>
          <p:nvPr>
            <p:ph type="sldImg" idx="2"/>
          </p:nvPr>
        </p:nvSpPr>
        <p:spPr bwMode="auto">
          <a:xfrm>
            <a:off x="1212850" y="711200"/>
            <a:ext cx="4676775" cy="35083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997" y="4459850"/>
            <a:ext cx="5208482" cy="4223843"/>
          </a:xfrm>
          <a:prstGeom prst="rect">
            <a:avLst/>
          </a:prstGeom>
          <a:noFill/>
          <a:ln w="9525">
            <a:noFill/>
            <a:miter lim="800000"/>
            <a:headEnd/>
            <a:tailEnd/>
          </a:ln>
          <a:effectLst/>
        </p:spPr>
        <p:txBody>
          <a:bodyPr vert="horz" wrap="square" lIns="92801" tIns="47215" rIns="92801" bIns="472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9699"/>
            <a:ext cx="3077739" cy="470394"/>
          </a:xfrm>
          <a:prstGeom prst="rect">
            <a:avLst/>
          </a:prstGeom>
          <a:noFill/>
          <a:ln w="9525">
            <a:noFill/>
            <a:miter lim="800000"/>
            <a:headEnd/>
            <a:tailEnd/>
          </a:ln>
          <a:effectLst/>
        </p:spPr>
        <p:txBody>
          <a:bodyPr vert="horz" wrap="square" lIns="19537" tIns="0" rIns="19537" bIns="0" numCol="1" anchor="b" anchorCtr="0" compatLnSpc="1">
            <a:prstTxWarp prst="textNoShape">
              <a:avLst/>
            </a:prstTxWarp>
          </a:bodyPr>
          <a:lstStyle>
            <a:lvl1pPr defTabSz="934515" eaLnBrk="0" hangingPunct="0">
              <a:defRPr sz="1000" i="1">
                <a:latin typeface="Arial"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4024736" y="8919699"/>
            <a:ext cx="3077739" cy="470394"/>
          </a:xfrm>
          <a:prstGeom prst="rect">
            <a:avLst/>
          </a:prstGeom>
          <a:noFill/>
          <a:ln w="9525">
            <a:noFill/>
            <a:miter lim="800000"/>
            <a:headEnd/>
            <a:tailEnd/>
          </a:ln>
          <a:effectLst/>
        </p:spPr>
        <p:txBody>
          <a:bodyPr vert="horz" wrap="square" lIns="19537" tIns="0" rIns="19537" bIns="0" numCol="1" anchor="b" anchorCtr="0" compatLnSpc="1">
            <a:prstTxWarp prst="textNoShape">
              <a:avLst/>
            </a:prstTxWarp>
          </a:bodyPr>
          <a:lstStyle>
            <a:lvl1pPr algn="r" defTabSz="934515" eaLnBrk="0" hangingPunct="0">
              <a:defRPr sz="1000" i="1">
                <a:latin typeface="Arial" charset="0"/>
                <a:cs typeface="+mn-cs"/>
              </a:defRPr>
            </a:lvl1pPr>
          </a:lstStyle>
          <a:p>
            <a:pPr>
              <a:defRPr/>
            </a:pPr>
            <a:fld id="{BAE10C65-BE2E-469A-809C-CB142317CC3A}" type="slidenum">
              <a:rPr lang="en-US"/>
              <a:pPr>
                <a:defRPr/>
              </a:pPr>
              <a:t>‹#›</a:t>
            </a:fld>
            <a:endParaRPr lang="en-US" dirty="0"/>
          </a:p>
        </p:txBody>
      </p:sp>
    </p:spTree>
    <p:extLst>
      <p:ext uri="{BB962C8B-B14F-4D97-AF65-F5344CB8AC3E}">
        <p14:creationId xmlns:p14="http://schemas.microsoft.com/office/powerpoint/2010/main" val="3240439769"/>
      </p:ext>
    </p:extLst>
  </p:cSld>
  <p:clrMap bg1="lt1" tx1="dk1" bg2="lt2" tx2="dk2" accent1="accent1" accent2="accent2" accent3="accent3" accent4="accent4" accent5="accent5" accent6="accent6" hlink="hlink" folHlink="folHlink"/>
  <p:hf ftr="0"/>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68425"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404514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365372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11385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249174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39035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225345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63526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225248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54136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83681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6500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320567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31530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205968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0215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912994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emf"/><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6" name="Rectangle 15"/>
          <p:cNvSpPr/>
          <p:nvPr userDrawn="1"/>
        </p:nvSpPr>
        <p:spPr bwMode="auto">
          <a:xfrm>
            <a:off x="0" y="5638486"/>
            <a:ext cx="9144000" cy="143995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itchFamily="34" charset="0"/>
            </a:endParaRPr>
          </a:p>
        </p:txBody>
      </p:sp>
      <p:pic>
        <p:nvPicPr>
          <p:cNvPr id="15" name="Picture 14" descr="ISSALoop_6.26.12.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0102" y="2431356"/>
            <a:ext cx="8317191" cy="6426920"/>
          </a:xfrm>
          <a:prstGeom prst="rect">
            <a:avLst/>
          </a:prstGeom>
        </p:spPr>
      </p:pic>
      <p:pic>
        <p:nvPicPr>
          <p:cNvPr id="10" name="Picture 9" descr="iStock_000012204568XXXRevLargeCMYK copy.jp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8524" b="63842" l="9991" r="89921">
                        <a14:foregroundMark x1="38626" y1="11375" x2="38626" y2="11375"/>
                        <a14:foregroundMark x1="45723" y1="18674" x2="45723" y2="18674"/>
                        <a14:foregroundMark x1="49545" y1="26886" x2="49545" y2="26886"/>
                        <a14:foregroundMark x1="50682" y1="37652" x2="50682" y2="37652"/>
                        <a14:foregroundMark x1="48499" y1="49574" x2="48499" y2="49574"/>
                        <a14:foregroundMark x1="45223" y1="55109" x2="45223" y2="55109"/>
                        <a14:foregroundMark x1="41765" y1="58698" x2="41765" y2="58698"/>
                        <a14:foregroundMark x1="34941" y1="62652" x2="34941" y2="62652"/>
                        <a14:foregroundMark x1="24249" y1="60827" x2="24249" y2="60827"/>
                        <a14:foregroundMark x1="15969" y1="52372" x2="15969" y2="52372"/>
                        <a14:foregroundMark x1="12875" y1="43674" x2="12875" y2="43674"/>
                        <a14:foregroundMark x1="12147" y1="33394" x2="12147" y2="33394"/>
                        <a14:foregroundMark x1="13694" y1="21959" x2="13694" y2="21959"/>
                        <a14:foregroundMark x1="19063" y1="15024" x2="19063" y2="15024"/>
                        <a14:foregroundMark x1="24158" y1="11253" x2="24158" y2="11253"/>
                      </a14:backgroundRemoval>
                    </a14:imgEffect>
                  </a14:imgLayer>
                </a14:imgProps>
              </a:ext>
              <a:ext uri="{28A0092B-C50C-407E-A947-70E740481C1C}">
                <a14:useLocalDpi xmlns:a14="http://schemas.microsoft.com/office/drawing/2010/main" val="0"/>
              </a:ext>
            </a:extLst>
          </a:blip>
          <a:srcRect t="1609" r="88" b="29243"/>
          <a:stretch/>
        </p:blipFill>
        <p:spPr>
          <a:xfrm>
            <a:off x="-1003080" y="2711359"/>
            <a:ext cx="11031470" cy="5663621"/>
          </a:xfrm>
          <a:prstGeom prst="rect">
            <a:avLst/>
          </a:prstGeom>
          <a:noFill/>
          <a:ln>
            <a:noFill/>
          </a:ln>
        </p:spPr>
      </p:pic>
      <p:sp>
        <p:nvSpPr>
          <p:cNvPr id="3098" name="Rectangle 26"/>
          <p:cNvSpPr>
            <a:spLocks noGrp="1" noChangeArrowheads="1"/>
          </p:cNvSpPr>
          <p:nvPr>
            <p:ph type="ctrTitle" sz="quarter"/>
          </p:nvPr>
        </p:nvSpPr>
        <p:spPr>
          <a:xfrm>
            <a:off x="485140" y="1620982"/>
            <a:ext cx="8216900" cy="797823"/>
          </a:xfrm>
          <a:noFill/>
          <a:effectLst/>
        </p:spPr>
        <p:txBody>
          <a:bodyPr/>
          <a:lstStyle>
            <a:lvl1pPr algn="r">
              <a:lnSpc>
                <a:spcPct val="90000"/>
              </a:lnSpc>
              <a:defRPr sz="4000">
                <a:solidFill>
                  <a:schemeClr val="tx2"/>
                </a:solidFill>
                <a:effectLst/>
              </a:defRPr>
            </a:lvl1pPr>
          </a:lstStyle>
          <a:p>
            <a:r>
              <a:rPr lang="en-US" dirty="0"/>
              <a:t>Click to edit Master title style</a:t>
            </a:r>
          </a:p>
        </p:txBody>
      </p:sp>
      <p:sp>
        <p:nvSpPr>
          <p:cNvPr id="3099" name="Rectangle 27"/>
          <p:cNvSpPr>
            <a:spLocks noGrp="1" noChangeArrowheads="1"/>
          </p:cNvSpPr>
          <p:nvPr>
            <p:ph type="subTitle" sz="quarter" idx="1"/>
          </p:nvPr>
        </p:nvSpPr>
        <p:spPr>
          <a:xfrm>
            <a:off x="471488" y="2491612"/>
            <a:ext cx="8245791" cy="1955698"/>
          </a:xfrm>
          <a:effectLst/>
        </p:spPr>
        <p:txBody>
          <a:bodyPr/>
          <a:lstStyle>
            <a:lvl1pPr marL="0" indent="0" algn="r">
              <a:spcBef>
                <a:spcPct val="20000"/>
              </a:spcBef>
              <a:buFontTx/>
              <a:buNone/>
              <a:defRPr lang="en-US" b="0" i="0" baseline="0" dirty="0">
                <a:solidFill>
                  <a:srgbClr val="FFFFFF"/>
                </a:solidFill>
              </a:defRPr>
            </a:lvl1pPr>
          </a:lstStyle>
          <a:p>
            <a:r>
              <a:rPr lang="en-US" dirty="0"/>
              <a:t>Click to edit Master subtitle style</a:t>
            </a:r>
          </a:p>
        </p:txBody>
      </p:sp>
      <p:pic>
        <p:nvPicPr>
          <p:cNvPr id="14" name="Picture 13" descr="ISSAFinalWhiteLogo_6.26.12.a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3000" y="4800600"/>
            <a:ext cx="4339316" cy="3353107"/>
          </a:xfrm>
          <a:prstGeom prst="rect">
            <a:avLst/>
          </a:prstGeom>
        </p:spPr>
      </p:pic>
      <p:sp>
        <p:nvSpPr>
          <p:cNvPr id="17" name="Rectangle 16"/>
          <p:cNvSpPr/>
          <p:nvPr userDrawn="1"/>
        </p:nvSpPr>
        <p:spPr bwMode="auto">
          <a:xfrm>
            <a:off x="-64715" y="0"/>
            <a:ext cx="9208715" cy="420662"/>
          </a:xfrm>
          <a:prstGeom prst="rect">
            <a:avLst/>
          </a:prstGeom>
          <a:solidFill>
            <a:srgbClr val="D2901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sldNum" sz="quarter" idx="10"/>
          </p:nvPr>
        </p:nvSpPr>
        <p:spPr>
          <a:ln/>
        </p:spPr>
        <p:txBody>
          <a:bodyPr/>
          <a:lstStyle>
            <a:lvl1pPr>
              <a:defRPr/>
            </a:lvl1pPr>
          </a:lstStyle>
          <a:p>
            <a:pPr>
              <a:defRPr/>
            </a:pPr>
            <a:fld id="{E300D93A-AEAF-4232-91AC-1495528A5C24}"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352425"/>
            <a:ext cx="2055812" cy="5573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025" y="352425"/>
            <a:ext cx="6015038" cy="5573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sldNum" sz="quarter" idx="10"/>
          </p:nvPr>
        </p:nvSpPr>
        <p:spPr>
          <a:ln/>
        </p:spPr>
        <p:txBody>
          <a:bodyPr/>
          <a:lstStyle>
            <a:lvl1pPr>
              <a:defRPr/>
            </a:lvl1pPr>
          </a:lstStyle>
          <a:p>
            <a:pPr>
              <a:defRPr/>
            </a:pPr>
            <a:fld id="{0C4C8A6E-F81E-4F79-A9DD-E662FD92C36C}"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2"/>
          <p:cNvSpPr>
            <a:spLocks noGrp="1" noChangeArrowheads="1"/>
          </p:cNvSpPr>
          <p:nvPr>
            <p:ph type="sldNum" sz="quarter" idx="10"/>
          </p:nvPr>
        </p:nvSpPr>
        <p:spPr>
          <a:ln/>
        </p:spPr>
        <p:txBody>
          <a:bodyPr/>
          <a:lstStyle>
            <a:lvl1pPr>
              <a:defRPr/>
            </a:lvl1pPr>
          </a:lstStyle>
          <a:p>
            <a:pPr>
              <a:defRPr/>
            </a:pPr>
            <a:fld id="{E0F9F956-84A8-4035-81A5-45AA598EB10D}"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2"/>
          <p:cNvSpPr>
            <a:spLocks noGrp="1" noChangeArrowheads="1"/>
          </p:cNvSpPr>
          <p:nvPr>
            <p:ph type="sldNum" sz="quarter" idx="10"/>
          </p:nvPr>
        </p:nvSpPr>
        <p:spPr>
          <a:ln/>
        </p:spPr>
        <p:txBody>
          <a:bodyPr/>
          <a:lstStyle>
            <a:lvl1pPr>
              <a:defRPr/>
            </a:lvl1pPr>
          </a:lstStyle>
          <a:p>
            <a:pPr>
              <a:defRPr/>
            </a:pPr>
            <a:fld id="{875211C1-EF37-4411-BD98-6C8AFFEA63CC}"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4025" y="1266825"/>
            <a:ext cx="4035425" cy="4659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266825"/>
            <a:ext cx="4035425" cy="4659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2"/>
          <p:cNvSpPr>
            <a:spLocks noGrp="1" noChangeArrowheads="1"/>
          </p:cNvSpPr>
          <p:nvPr>
            <p:ph type="sldNum" sz="quarter" idx="10"/>
          </p:nvPr>
        </p:nvSpPr>
        <p:spPr>
          <a:ln/>
        </p:spPr>
        <p:txBody>
          <a:bodyPr/>
          <a:lstStyle>
            <a:lvl1pPr>
              <a:defRPr/>
            </a:lvl1pPr>
          </a:lstStyle>
          <a:p>
            <a:pPr>
              <a:defRPr/>
            </a:pPr>
            <a:fld id="{F1077691-1BDA-4186-8D31-EEF11E8F7DFB}"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sldNum" sz="quarter" idx="10"/>
          </p:nvPr>
        </p:nvSpPr>
        <p:spPr>
          <a:ln/>
        </p:spPr>
        <p:txBody>
          <a:bodyPr/>
          <a:lstStyle>
            <a:lvl1pPr>
              <a:defRPr/>
            </a:lvl1pPr>
          </a:lstStyle>
          <a:p>
            <a:pPr>
              <a:defRPr/>
            </a:pPr>
            <a:fld id="{9B45546B-D4C0-40A6-AF3F-EBEB802F4EAE}"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p:cNvSpPr>
            <a:spLocks noGrp="1" noChangeArrowheads="1"/>
          </p:cNvSpPr>
          <p:nvPr>
            <p:ph type="sldNum" sz="quarter" idx="10"/>
          </p:nvPr>
        </p:nvSpPr>
        <p:spPr>
          <a:ln/>
        </p:spPr>
        <p:txBody>
          <a:bodyPr/>
          <a:lstStyle>
            <a:lvl1pPr>
              <a:defRPr/>
            </a:lvl1pPr>
          </a:lstStyle>
          <a:p>
            <a:pPr>
              <a:defRPr/>
            </a:pPr>
            <a:fld id="{04B8EECF-6799-4DB2-B193-021227488916}"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sldNum" sz="quarter" idx="10"/>
          </p:nvPr>
        </p:nvSpPr>
        <p:spPr>
          <a:ln/>
        </p:spPr>
        <p:txBody>
          <a:bodyPr/>
          <a:lstStyle>
            <a:lvl1pPr>
              <a:defRPr/>
            </a:lvl1pPr>
          </a:lstStyle>
          <a:p>
            <a:pPr>
              <a:defRPr/>
            </a:pPr>
            <a:fld id="{681E7955-6244-4A4F-B795-8DEBE26A4F66}"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2"/>
          <p:cNvSpPr>
            <a:spLocks noGrp="1" noChangeArrowheads="1"/>
          </p:cNvSpPr>
          <p:nvPr>
            <p:ph type="sldNum" sz="quarter" idx="10"/>
          </p:nvPr>
        </p:nvSpPr>
        <p:spPr>
          <a:ln/>
        </p:spPr>
        <p:txBody>
          <a:bodyPr/>
          <a:lstStyle>
            <a:lvl1pPr>
              <a:defRPr/>
            </a:lvl1pPr>
          </a:lstStyle>
          <a:p>
            <a:pPr>
              <a:defRPr/>
            </a:pPr>
            <a:fld id="{E0D9F93A-FC96-44EE-9225-D90FBCB35AC5}"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2"/>
          <p:cNvSpPr>
            <a:spLocks noGrp="1" noChangeArrowheads="1"/>
          </p:cNvSpPr>
          <p:nvPr>
            <p:ph type="sldNum" sz="quarter" idx="10"/>
          </p:nvPr>
        </p:nvSpPr>
        <p:spPr>
          <a:ln/>
        </p:spPr>
        <p:txBody>
          <a:bodyPr/>
          <a:lstStyle>
            <a:lvl1pPr>
              <a:defRPr/>
            </a:lvl1pPr>
          </a:lstStyle>
          <a:p>
            <a:pPr>
              <a:defRPr/>
            </a:pPr>
            <a:fld id="{A7116096-7BBB-4EB6-A08D-6C1A3ECBA4D0}" type="slidenum">
              <a:rPr lang="en-US"/>
              <a:pPr>
                <a:defRPr/>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5613" y="352425"/>
            <a:ext cx="8221662" cy="508000"/>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4025" y="1266825"/>
            <a:ext cx="8223250" cy="4659313"/>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4" name="Rectangle 30"/>
          <p:cNvSpPr>
            <a:spLocks noChangeArrowheads="1"/>
          </p:cNvSpPr>
          <p:nvPr/>
        </p:nvSpPr>
        <p:spPr bwMode="black">
          <a:xfrm>
            <a:off x="-71890" y="5838635"/>
            <a:ext cx="9281789" cy="1078271"/>
          </a:xfrm>
          <a:prstGeom prst="rect">
            <a:avLst/>
          </a:prstGeom>
          <a:solidFill>
            <a:schemeClr val="tx1"/>
          </a:solidFill>
          <a:ln w="9525">
            <a:noFill/>
            <a:miter lim="800000"/>
            <a:headEnd/>
            <a:tailEnd/>
          </a:ln>
          <a:effectLst/>
        </p:spPr>
        <p:txBody>
          <a:bodyPr wrap="none" anchor="ctr"/>
          <a:lstStyle/>
          <a:p>
            <a:pPr eaLnBrk="0" hangingPunct="0">
              <a:defRPr/>
            </a:pPr>
            <a:endParaRPr lang="en-US" dirty="0">
              <a:solidFill>
                <a:schemeClr val="accent2"/>
              </a:solidFill>
              <a:cs typeface="+mn-cs"/>
            </a:endParaRPr>
          </a:p>
        </p:txBody>
      </p:sp>
      <p:sp>
        <p:nvSpPr>
          <p:cNvPr id="1056" name="Rectangle 32"/>
          <p:cNvSpPr>
            <a:spLocks noGrp="1" noChangeArrowheads="1"/>
          </p:cNvSpPr>
          <p:nvPr>
            <p:ph type="sldNum" sz="quarter" idx="4"/>
          </p:nvPr>
        </p:nvSpPr>
        <p:spPr bwMode="white">
          <a:xfrm>
            <a:off x="476250" y="6003925"/>
            <a:ext cx="465138"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eaLnBrk="0" hangingPunct="0">
              <a:defRPr sz="1400" b="1" smtClean="0">
                <a:solidFill>
                  <a:srgbClr val="FFFFFF"/>
                </a:solidFill>
                <a:latin typeface="Arial" charset="0"/>
                <a:cs typeface="+mn-cs"/>
              </a:defRPr>
            </a:lvl1pPr>
          </a:lstStyle>
          <a:p>
            <a:pPr>
              <a:defRPr/>
            </a:pPr>
            <a:fld id="{AD2931DA-354B-4B44-B2EA-BA4786122BF2}" type="slidenum">
              <a:rPr lang="en-US"/>
              <a:pPr>
                <a:defRPr/>
              </a:pPr>
              <a:t>‹#›</a:t>
            </a:fld>
            <a:endParaRPr lang="en-US" dirty="0"/>
          </a:p>
        </p:txBody>
      </p:sp>
      <p:pic>
        <p:nvPicPr>
          <p:cNvPr id="4" name="Picture 3" descr="ISSAFinalWhiteLogo_6.26.12.ai"/>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41694" y="5219843"/>
            <a:ext cx="3102306" cy="2397236"/>
          </a:xfrm>
          <a:prstGeom prst="rect">
            <a:avLst/>
          </a:prstGeom>
        </p:spPr>
      </p:pic>
      <p:sp>
        <p:nvSpPr>
          <p:cNvPr id="5" name="Rectangle 4"/>
          <p:cNvSpPr/>
          <p:nvPr userDrawn="1"/>
        </p:nvSpPr>
        <p:spPr bwMode="auto">
          <a:xfrm>
            <a:off x="-79878" y="5766752"/>
            <a:ext cx="9305753" cy="87858"/>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hf hdr="0" ftr="0" dt="0"/>
  <p:txStyles>
    <p:titleStyle>
      <a:lvl1pPr algn="l" rtl="0" fontAlgn="base">
        <a:lnSpc>
          <a:spcPts val="4000"/>
        </a:lnSpc>
        <a:spcBef>
          <a:spcPct val="0"/>
        </a:spcBef>
        <a:spcAft>
          <a:spcPct val="0"/>
        </a:spcAft>
        <a:defRPr sz="3200" b="1">
          <a:solidFill>
            <a:srgbClr val="053B53"/>
          </a:solidFill>
          <a:latin typeface="Arial" pitchFamily="34" charset="0"/>
          <a:ea typeface="+mj-ea"/>
          <a:cs typeface="Arial" pitchFamily="34" charset="0"/>
        </a:defRPr>
      </a:lvl1pPr>
      <a:lvl2pPr algn="l" rtl="0" fontAlgn="base">
        <a:lnSpc>
          <a:spcPts val="4000"/>
        </a:lnSpc>
        <a:spcBef>
          <a:spcPct val="0"/>
        </a:spcBef>
        <a:spcAft>
          <a:spcPct val="0"/>
        </a:spcAft>
        <a:defRPr sz="3200" b="1">
          <a:solidFill>
            <a:srgbClr val="053B53"/>
          </a:solidFill>
          <a:latin typeface="Arial" charset="0"/>
          <a:cs typeface="Arial" charset="0"/>
        </a:defRPr>
      </a:lvl2pPr>
      <a:lvl3pPr algn="l" rtl="0" fontAlgn="base">
        <a:lnSpc>
          <a:spcPts val="4000"/>
        </a:lnSpc>
        <a:spcBef>
          <a:spcPct val="0"/>
        </a:spcBef>
        <a:spcAft>
          <a:spcPct val="0"/>
        </a:spcAft>
        <a:defRPr sz="3200" b="1">
          <a:solidFill>
            <a:srgbClr val="053B53"/>
          </a:solidFill>
          <a:latin typeface="Arial" charset="0"/>
          <a:cs typeface="Arial" charset="0"/>
        </a:defRPr>
      </a:lvl3pPr>
      <a:lvl4pPr algn="l" rtl="0" fontAlgn="base">
        <a:lnSpc>
          <a:spcPts val="4000"/>
        </a:lnSpc>
        <a:spcBef>
          <a:spcPct val="0"/>
        </a:spcBef>
        <a:spcAft>
          <a:spcPct val="0"/>
        </a:spcAft>
        <a:defRPr sz="3200" b="1">
          <a:solidFill>
            <a:srgbClr val="053B53"/>
          </a:solidFill>
          <a:latin typeface="Arial" charset="0"/>
          <a:cs typeface="Arial" charset="0"/>
        </a:defRPr>
      </a:lvl4pPr>
      <a:lvl5pPr algn="l" rtl="0" fontAlgn="base">
        <a:lnSpc>
          <a:spcPts val="4000"/>
        </a:lnSpc>
        <a:spcBef>
          <a:spcPct val="0"/>
        </a:spcBef>
        <a:spcAft>
          <a:spcPct val="0"/>
        </a:spcAft>
        <a:defRPr sz="3200" b="1">
          <a:solidFill>
            <a:srgbClr val="053B53"/>
          </a:solidFill>
          <a:latin typeface="Arial" charset="0"/>
          <a:cs typeface="Arial" charset="0"/>
        </a:defRPr>
      </a:lvl5pPr>
      <a:lvl6pPr marL="457200" algn="l" rtl="0" eaLnBrk="1" fontAlgn="base" hangingPunct="1">
        <a:lnSpc>
          <a:spcPts val="4000"/>
        </a:lnSpc>
        <a:spcBef>
          <a:spcPct val="0"/>
        </a:spcBef>
        <a:spcAft>
          <a:spcPct val="0"/>
        </a:spcAft>
        <a:defRPr sz="3200" b="1">
          <a:solidFill>
            <a:schemeClr val="tx2"/>
          </a:solidFill>
          <a:latin typeface="Arial Narrow" pitchFamily="34" charset="0"/>
        </a:defRPr>
      </a:lvl6pPr>
      <a:lvl7pPr marL="914400" algn="l" rtl="0" eaLnBrk="1" fontAlgn="base" hangingPunct="1">
        <a:lnSpc>
          <a:spcPts val="4000"/>
        </a:lnSpc>
        <a:spcBef>
          <a:spcPct val="0"/>
        </a:spcBef>
        <a:spcAft>
          <a:spcPct val="0"/>
        </a:spcAft>
        <a:defRPr sz="3200" b="1">
          <a:solidFill>
            <a:schemeClr val="tx2"/>
          </a:solidFill>
          <a:latin typeface="Arial Narrow" pitchFamily="34" charset="0"/>
        </a:defRPr>
      </a:lvl7pPr>
      <a:lvl8pPr marL="1371600" algn="l" rtl="0" eaLnBrk="1" fontAlgn="base" hangingPunct="1">
        <a:lnSpc>
          <a:spcPts val="4000"/>
        </a:lnSpc>
        <a:spcBef>
          <a:spcPct val="0"/>
        </a:spcBef>
        <a:spcAft>
          <a:spcPct val="0"/>
        </a:spcAft>
        <a:defRPr sz="3200" b="1">
          <a:solidFill>
            <a:schemeClr val="tx2"/>
          </a:solidFill>
          <a:latin typeface="Arial Narrow" pitchFamily="34" charset="0"/>
        </a:defRPr>
      </a:lvl8pPr>
      <a:lvl9pPr marL="1828800" algn="l" rtl="0" eaLnBrk="1" fontAlgn="base" hangingPunct="1">
        <a:lnSpc>
          <a:spcPts val="4000"/>
        </a:lnSpc>
        <a:spcBef>
          <a:spcPct val="0"/>
        </a:spcBef>
        <a:spcAft>
          <a:spcPct val="0"/>
        </a:spcAft>
        <a:defRPr sz="3200" b="1">
          <a:solidFill>
            <a:schemeClr val="tx2"/>
          </a:solidFill>
          <a:latin typeface="Arial Narrow" pitchFamily="34" charset="0"/>
        </a:defRPr>
      </a:lvl9pPr>
    </p:titleStyle>
    <p:bodyStyle>
      <a:lvl1pPr marL="231775" indent="-231775" algn="l" rtl="0" fontAlgn="base">
        <a:lnSpc>
          <a:spcPct val="90000"/>
        </a:lnSpc>
        <a:spcBef>
          <a:spcPct val="50000"/>
        </a:spcBef>
        <a:spcAft>
          <a:spcPct val="0"/>
        </a:spcAft>
        <a:buClr>
          <a:schemeClr val="accent1"/>
        </a:buClr>
        <a:buChar char="•"/>
        <a:defRPr sz="2600">
          <a:solidFill>
            <a:schemeClr val="tx1"/>
          </a:solidFill>
          <a:latin typeface="Arial" pitchFamily="34" charset="0"/>
          <a:ea typeface="+mn-ea"/>
          <a:cs typeface="Arial" pitchFamily="34" charset="0"/>
        </a:defRPr>
      </a:lvl1pPr>
      <a:lvl2pPr marL="620713" indent="-274638" algn="l" rtl="0" fontAlgn="base">
        <a:lnSpc>
          <a:spcPct val="90000"/>
        </a:lnSpc>
        <a:spcBef>
          <a:spcPct val="20000"/>
        </a:spcBef>
        <a:spcAft>
          <a:spcPct val="0"/>
        </a:spcAft>
        <a:buClr>
          <a:schemeClr val="accent1"/>
        </a:buClr>
        <a:buChar char="–"/>
        <a:defRPr sz="2200">
          <a:solidFill>
            <a:schemeClr val="tx1"/>
          </a:solidFill>
          <a:latin typeface="Arial" pitchFamily="34" charset="0"/>
          <a:cs typeface="Arial" pitchFamily="34" charset="0"/>
        </a:defRPr>
      </a:lvl2pPr>
      <a:lvl3pPr marL="963613" indent="-220663" algn="l" rtl="0" fontAlgn="base">
        <a:lnSpc>
          <a:spcPct val="90000"/>
        </a:lnSpc>
        <a:spcBef>
          <a:spcPct val="20000"/>
        </a:spcBef>
        <a:spcAft>
          <a:spcPct val="0"/>
        </a:spcAft>
        <a:buClr>
          <a:schemeClr val="accent1"/>
        </a:buClr>
        <a:buChar char="•"/>
        <a:defRPr sz="2000">
          <a:solidFill>
            <a:schemeClr val="tx1"/>
          </a:solidFill>
          <a:latin typeface="Arial" pitchFamily="34" charset="0"/>
          <a:cs typeface="Arial" pitchFamily="34" charset="0"/>
        </a:defRPr>
      </a:lvl3pPr>
      <a:lvl4pPr marL="1320800" indent="-238125" algn="l" rtl="0" fontAlgn="base">
        <a:lnSpc>
          <a:spcPct val="90000"/>
        </a:lnSpc>
        <a:spcBef>
          <a:spcPct val="20000"/>
        </a:spcBef>
        <a:spcAft>
          <a:spcPct val="0"/>
        </a:spcAft>
        <a:buClr>
          <a:schemeClr val="accent1"/>
        </a:buClr>
        <a:buChar char="–"/>
        <a:defRPr>
          <a:solidFill>
            <a:schemeClr val="tx1"/>
          </a:solidFill>
          <a:latin typeface="Arial" pitchFamily="34" charset="0"/>
          <a:cs typeface="Arial" pitchFamily="34" charset="0"/>
        </a:defRPr>
      </a:lvl4pPr>
      <a:lvl5pPr marL="1604963" indent="-169863" algn="l" rtl="0" fontAlgn="base">
        <a:lnSpc>
          <a:spcPct val="90000"/>
        </a:lnSpc>
        <a:spcBef>
          <a:spcPct val="20000"/>
        </a:spcBef>
        <a:spcAft>
          <a:spcPct val="0"/>
        </a:spcAft>
        <a:buClr>
          <a:schemeClr val="accent1"/>
        </a:buClr>
        <a:buChar char="•"/>
        <a:defRPr sz="1600">
          <a:solidFill>
            <a:schemeClr val="tx1"/>
          </a:solidFill>
          <a:latin typeface="Arial" pitchFamily="34" charset="0"/>
          <a:cs typeface="Arial" pitchFamily="34" charset="0"/>
        </a:defRPr>
      </a:lvl5pPr>
      <a:lvl6pPr marL="20621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6pPr>
      <a:lvl7pPr marL="25193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7pPr>
      <a:lvl8pPr marL="29765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8pPr>
      <a:lvl9pPr marL="34337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20.xml"/></Relationships>
</file>

<file path=ppt/slides/_rels/slide11.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100.png"/><Relationship Id="rId12" Type="http://schemas.openxmlformats.org/officeDocument/2006/relationships/customXml" Target="../ink/ink26.xml"/><Relationship Id="rId2" Type="http://schemas.openxmlformats.org/officeDocument/2006/relationships/notesSlide" Target="../notesSlides/notesSlide10.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customXml" Target="../ink/ink25.xml"/><Relationship Id="rId5" Type="http://schemas.openxmlformats.org/officeDocument/2006/relationships/image" Target="../media/image9.png"/><Relationship Id="rId15" Type="http://schemas.openxmlformats.org/officeDocument/2006/relationships/image" Target="../media/image12.png"/><Relationship Id="rId10" Type="http://schemas.openxmlformats.org/officeDocument/2006/relationships/customXml" Target="../ink/ink24.xml"/><Relationship Id="rId4" Type="http://schemas.openxmlformats.org/officeDocument/2006/relationships/customXml" Target="../ink/ink21.xml"/><Relationship Id="rId9" Type="http://schemas.openxmlformats.org/officeDocument/2006/relationships/image" Target="../media/image11.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lnkd.in/gvfghKNs" TargetMode="External"/><Relationship Id="rId13" Type="http://schemas.openxmlformats.org/officeDocument/2006/relationships/hyperlink" Target="https://lnkd.in/g6mRKt2t" TargetMode="External"/><Relationship Id="rId18" Type="http://schemas.openxmlformats.org/officeDocument/2006/relationships/hyperlink" Target="https://lnkd.in/gdv8emgt" TargetMode="External"/><Relationship Id="rId26" Type="http://schemas.openxmlformats.org/officeDocument/2006/relationships/hyperlink" Target="https://lnkd.in/eEa-fNfu" TargetMode="External"/><Relationship Id="rId3" Type="http://schemas.openxmlformats.org/officeDocument/2006/relationships/hyperlink" Target="https://lnkd.in/gZe6bf-t" TargetMode="External"/><Relationship Id="rId21" Type="http://schemas.openxmlformats.org/officeDocument/2006/relationships/hyperlink" Target="https://lnkd.in/get8rnkh" TargetMode="External"/><Relationship Id="rId7" Type="http://schemas.openxmlformats.org/officeDocument/2006/relationships/hyperlink" Target="https://lnkd.in/gsQJhn2a" TargetMode="External"/><Relationship Id="rId12" Type="http://schemas.openxmlformats.org/officeDocument/2006/relationships/hyperlink" Target="https://lnkd.in/gfby3CR2" TargetMode="External"/><Relationship Id="rId17" Type="http://schemas.openxmlformats.org/officeDocument/2006/relationships/image" Target="../media/image6.png"/><Relationship Id="rId25" Type="http://schemas.openxmlformats.org/officeDocument/2006/relationships/hyperlink" Target="https://lnkd.in/gQRwTzKU" TargetMode="External"/><Relationship Id="rId2" Type="http://schemas.openxmlformats.org/officeDocument/2006/relationships/hyperlink" Target="https://lnkd.in/ghQY8cKA" TargetMode="External"/><Relationship Id="rId16" Type="http://schemas.openxmlformats.org/officeDocument/2006/relationships/hyperlink" Target="https://lnkd.in/gUrCCGdf" TargetMode="External"/><Relationship Id="rId20" Type="http://schemas.openxmlformats.org/officeDocument/2006/relationships/hyperlink" Target="https://lnkd.in/gDpkXiik" TargetMode="External"/><Relationship Id="rId29" Type="http://schemas.openxmlformats.org/officeDocument/2006/relationships/hyperlink" Target="https://lnkd.in/ebGpA4wG" TargetMode="External"/><Relationship Id="rId1" Type="http://schemas.openxmlformats.org/officeDocument/2006/relationships/slideLayout" Target="../slideLayouts/slideLayout2.xml"/><Relationship Id="rId6" Type="http://schemas.openxmlformats.org/officeDocument/2006/relationships/hyperlink" Target="https://lnkd.in/gSHx2tJQ" TargetMode="External"/><Relationship Id="rId11" Type="http://schemas.openxmlformats.org/officeDocument/2006/relationships/hyperlink" Target="https://lnkd.in/gW3w8Jqu" TargetMode="External"/><Relationship Id="rId24" Type="http://schemas.openxmlformats.org/officeDocument/2006/relationships/hyperlink" Target="https://lnkd.in/gG4P5bkn" TargetMode="External"/><Relationship Id="rId5" Type="http://schemas.openxmlformats.org/officeDocument/2006/relationships/hyperlink" Target="https://lnkd.in/ggdYxnUp" TargetMode="External"/><Relationship Id="rId15" Type="http://schemas.openxmlformats.org/officeDocument/2006/relationships/hyperlink" Target="https://lnkd.in/gPrkYcDH" TargetMode="External"/><Relationship Id="rId23" Type="http://schemas.openxmlformats.org/officeDocument/2006/relationships/hyperlink" Target="https://lnkd.in/gvNKJnni" TargetMode="External"/><Relationship Id="rId28" Type="http://schemas.openxmlformats.org/officeDocument/2006/relationships/hyperlink" Target="https://lnkd.in/et5bkjeY" TargetMode="External"/><Relationship Id="rId10" Type="http://schemas.openxmlformats.org/officeDocument/2006/relationships/hyperlink" Target="https://lnkd.in/gGPTDU2g" TargetMode="External"/><Relationship Id="rId19" Type="http://schemas.openxmlformats.org/officeDocument/2006/relationships/hyperlink" Target="https://lnkd.in/gaDGWdkm" TargetMode="External"/><Relationship Id="rId31" Type="http://schemas.openxmlformats.org/officeDocument/2006/relationships/hyperlink" Target="https://lnkd.in/eWY_tD72" TargetMode="External"/><Relationship Id="rId4" Type="http://schemas.openxmlformats.org/officeDocument/2006/relationships/hyperlink" Target="https://lnkd.in/gjipDpgG" TargetMode="External"/><Relationship Id="rId9" Type="http://schemas.openxmlformats.org/officeDocument/2006/relationships/hyperlink" Target="https://lnkd.in/gS2KWNfN" TargetMode="External"/><Relationship Id="rId14" Type="http://schemas.openxmlformats.org/officeDocument/2006/relationships/hyperlink" Target="https://lnkd.in/gRBGCud7" TargetMode="External"/><Relationship Id="rId22" Type="http://schemas.openxmlformats.org/officeDocument/2006/relationships/hyperlink" Target="https://lnkd.in/gMNT8saN" TargetMode="External"/><Relationship Id="rId27" Type="http://schemas.openxmlformats.org/officeDocument/2006/relationships/hyperlink" Target="https://lnkd.in/et_T2DEa" TargetMode="External"/><Relationship Id="rId30" Type="http://schemas.openxmlformats.org/officeDocument/2006/relationships/hyperlink" Target="https://lnkd.in/e3z4zFmJ"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340.png"/><Relationship Id="rId12" Type="http://schemas.openxmlformats.org/officeDocument/2006/relationships/customXml" Target="../ink/ink3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customXml" Target="../ink/ink31.xml"/><Relationship Id="rId5" Type="http://schemas.openxmlformats.org/officeDocument/2006/relationships/image" Target="../media/image330.png"/><Relationship Id="rId15" Type="http://schemas.openxmlformats.org/officeDocument/2006/relationships/hyperlink" Target="https://www.sans.org/cyber-security-training-events/osint-summit-2024/" TargetMode="External"/><Relationship Id="rId10" Type="http://schemas.openxmlformats.org/officeDocument/2006/relationships/customXml" Target="../ink/ink30.xml"/><Relationship Id="rId4" Type="http://schemas.openxmlformats.org/officeDocument/2006/relationships/customXml" Target="../ink/ink27.xml"/><Relationship Id="rId9" Type="http://schemas.openxmlformats.org/officeDocument/2006/relationships/image" Target="../media/image350.png"/><Relationship Id="rId14" Type="http://schemas.openxmlformats.org/officeDocument/2006/relationships/hyperlink" Target="https://www.sans.org/cyber-security-summ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41.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0.png"/><Relationship Id="rId12"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9.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1.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customXml" Target="../ink/ink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image" Target="../media/image14.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6.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800.png"/><Relationship Id="rId13" Type="http://schemas.openxmlformats.org/officeDocument/2006/relationships/customXml" Target="../ink/ink19.xml"/><Relationship Id="rId18" Type="http://schemas.openxmlformats.org/officeDocument/2006/relationships/image" Target="../media/image26.png"/><Relationship Id="rId26" Type="http://schemas.openxmlformats.org/officeDocument/2006/relationships/image" Target="../media/image34.jpeg"/><Relationship Id="rId3" Type="http://schemas.openxmlformats.org/officeDocument/2006/relationships/image" Target="../media/image6.png"/><Relationship Id="rId21" Type="http://schemas.openxmlformats.org/officeDocument/2006/relationships/image" Target="../media/image29.png"/><Relationship Id="rId34" Type="http://schemas.openxmlformats.org/officeDocument/2006/relationships/image" Target="../media/image42.jpeg"/><Relationship Id="rId7" Type="http://schemas.openxmlformats.org/officeDocument/2006/relationships/customXml" Target="../ink/ink15.xml"/><Relationship Id="rId12" Type="http://schemas.openxmlformats.org/officeDocument/2006/relationships/customXml" Target="../ink/ink18.xml"/><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customXml" Target="../ink/ink17.xml"/><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90.png"/><Relationship Id="rId19" Type="http://schemas.openxmlformats.org/officeDocument/2006/relationships/image" Target="../media/image27.jpeg"/><Relationship Id="rId31" Type="http://schemas.openxmlformats.org/officeDocument/2006/relationships/image" Target="../media/image39.png"/><Relationship Id="rId4" Type="http://schemas.openxmlformats.org/officeDocument/2006/relationships/customXml" Target="../ink/ink14.xml"/><Relationship Id="rId9" Type="http://schemas.openxmlformats.org/officeDocument/2006/relationships/customXml" Target="../ink/ink16.xml"/><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th.jpg"/>
          <p:cNvPicPr>
            <a:picLocks noChangeAspect="1"/>
          </p:cNvPicPr>
          <p:nvPr/>
        </p:nvPicPr>
        <p:blipFill>
          <a:blip r:embed="rId2" cstate="print"/>
          <a:stretch>
            <a:fillRect/>
          </a:stretch>
        </p:blipFill>
        <p:spPr>
          <a:xfrm>
            <a:off x="1714500" y="0"/>
            <a:ext cx="5714999" cy="5714999"/>
          </a:xfrm>
          <a:prstGeom prst="rect">
            <a:avLst/>
          </a:prstGeom>
        </p:spPr>
      </p:pic>
      <p:sp>
        <p:nvSpPr>
          <p:cNvPr id="6" name="TextBox 5"/>
          <p:cNvSpPr txBox="1"/>
          <p:nvPr/>
        </p:nvSpPr>
        <p:spPr>
          <a:xfrm>
            <a:off x="2638735" y="3735675"/>
            <a:ext cx="3894015" cy="1446550"/>
          </a:xfrm>
          <a:prstGeom prst="rect">
            <a:avLst/>
          </a:prstGeom>
          <a:noFill/>
        </p:spPr>
        <p:txBody>
          <a:bodyPr wrap="none" rtlCol="0">
            <a:spAutoFit/>
          </a:bodyPr>
          <a:lstStyle/>
          <a:p>
            <a:pPr algn="ctr"/>
            <a:r>
              <a:rPr lang="en-US" sz="4400" b="1" dirty="0">
                <a:solidFill>
                  <a:schemeClr val="bg1"/>
                </a:solidFill>
                <a:effectLst>
                  <a:outerShdw blurRad="38100" dist="38100" dir="2700000" algn="tl">
                    <a:srgbClr val="000000">
                      <a:alpha val="43137"/>
                    </a:srgbClr>
                  </a:outerShdw>
                </a:effectLst>
              </a:rPr>
              <a:t>Monthly Meeting</a:t>
            </a:r>
          </a:p>
          <a:p>
            <a:pPr algn="ctr"/>
            <a:r>
              <a:rPr lang="en-US" sz="4400" b="1" dirty="0">
                <a:solidFill>
                  <a:schemeClr val="bg1"/>
                </a:solidFill>
                <a:effectLst>
                  <a:outerShdw blurRad="38100" dist="38100" dir="2700000" algn="tl">
                    <a:srgbClr val="000000">
                      <a:alpha val="43137"/>
                    </a:srgbClr>
                  </a:outerShdw>
                </a:effectLst>
              </a:rPr>
              <a:t>January 24, 2024</a:t>
            </a:r>
          </a:p>
        </p:txBody>
      </p:sp>
      <p:pic>
        <p:nvPicPr>
          <p:cNvPr id="10" name="Picture 2" descr="C:\download\ISSA\2016-04-26-Tom-Henry-Logo\ISSA Central Stack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788" y="457200"/>
            <a:ext cx="4070148" cy="33075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F7BE4502-3A03-47D5-BD7D-B5530F818281}"/>
              </a:ext>
            </a:extLst>
          </p:cNvPr>
          <p:cNvSpPr txBox="1">
            <a:spLocks noChangeArrowheads="1"/>
          </p:cNvSpPr>
          <p:nvPr/>
        </p:nvSpPr>
        <p:spPr>
          <a:xfrm>
            <a:off x="762000" y="6096000"/>
            <a:ext cx="495300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Tree>
    <p:extLst>
      <p:ext uri="{BB962C8B-B14F-4D97-AF65-F5344CB8AC3E}">
        <p14:creationId xmlns:p14="http://schemas.microsoft.com/office/powerpoint/2010/main" val="62508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4E8CEDD-59AE-47A9-929E-86107FE86D9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2BC151DB-386E-426D-9565-584E6D12237F}"/>
                  </a:ext>
                </a:extLst>
              </p14:cNvPr>
              <p14:cNvContentPartPr/>
              <p14:nvPr/>
            </p14:nvContentPartPr>
            <p14:xfrm>
              <a:off x="6415196" y="5044102"/>
              <a:ext cx="360" cy="360"/>
            </p14:xfrm>
          </p:contentPart>
        </mc:Choice>
        <mc:Fallback>
          <p:pic>
            <p:nvPicPr>
              <p:cNvPr id="13" name="Ink 12">
                <a:extLst>
                  <a:ext uri="{FF2B5EF4-FFF2-40B4-BE49-F238E27FC236}">
                    <a16:creationId xmlns:a16="http://schemas.microsoft.com/office/drawing/2014/main" id="{2BC151DB-386E-426D-9565-584E6D12237F}"/>
                  </a:ext>
                </a:extLst>
              </p:cNvPr>
              <p:cNvPicPr/>
              <p:nvPr/>
            </p:nvPicPr>
            <p:blipFill>
              <a:blip r:embed="rId5"/>
              <a:stretch>
                <a:fillRect/>
              </a:stretch>
            </p:blipFill>
            <p:spPr>
              <a:xfrm>
                <a:off x="6406196" y="5035102"/>
                <a:ext cx="18000" cy="18000"/>
              </a:xfrm>
              <a:prstGeom prst="rect">
                <a:avLst/>
              </a:prstGeom>
            </p:spPr>
          </p:pic>
        </mc:Fallback>
      </mc:AlternateContent>
      <p:sp>
        <p:nvSpPr>
          <p:cNvPr id="4" name="Rectangle 3">
            <a:extLst>
              <a:ext uri="{FF2B5EF4-FFF2-40B4-BE49-F238E27FC236}">
                <a16:creationId xmlns:a16="http://schemas.microsoft.com/office/drawing/2014/main" id="{A459E1CB-1F94-4C19-99EA-9C31883556F5}"/>
              </a:ext>
            </a:extLst>
          </p:cNvPr>
          <p:cNvSpPr/>
          <p:nvPr/>
        </p:nvSpPr>
        <p:spPr>
          <a:xfrm>
            <a:off x="76200" y="1205329"/>
            <a:ext cx="8991600" cy="646331"/>
          </a:xfrm>
          <a:prstGeom prst="rect">
            <a:avLst/>
          </a:prstGeom>
        </p:spPr>
        <p:txBody>
          <a:bodyPr wrap="square">
            <a:spAutoFit/>
          </a:bodyPr>
          <a:lstStyle/>
          <a:p>
            <a:pPr algn="ctr"/>
            <a:r>
              <a:rPr lang="en-US" sz="1800" b="1" dirty="0">
                <a:latin typeface="Helvetica" panose="020B0604020202020204" pitchFamily="34" charset="0"/>
              </a:rPr>
              <a:t>ISSA </a:t>
            </a:r>
            <a:r>
              <a:rPr lang="en-US" sz="1800" b="1" i="0" dirty="0">
                <a:effectLst/>
                <a:latin typeface="Roboto" panose="02000000000000000000" pitchFamily="2" charset="0"/>
              </a:rPr>
              <a:t>Special Interest Groups </a:t>
            </a:r>
            <a:r>
              <a:rPr lang="en-US" sz="1800" u="sng" dirty="0">
                <a:latin typeface="arial" panose="020B0604020202020204" pitchFamily="34" charset="0"/>
              </a:rPr>
              <a:t>https://www.members.issa.org/general/custom.asp?page=ISSASpecialInterestGroups</a:t>
            </a:r>
            <a:endParaRPr lang="en-US" sz="1600" i="0" dirty="0">
              <a:effectLst/>
              <a:latin typeface="Helvetica" panose="020B0604020202020204" pitchFamily="34" charset="0"/>
            </a:endParaRPr>
          </a:p>
        </p:txBody>
      </p:sp>
      <p:sp>
        <p:nvSpPr>
          <p:cNvPr id="8" name="TextBox 7">
            <a:extLst>
              <a:ext uri="{FF2B5EF4-FFF2-40B4-BE49-F238E27FC236}">
                <a16:creationId xmlns:a16="http://schemas.microsoft.com/office/drawing/2014/main" id="{C5DC8175-7A83-8222-4CED-7799AC4070C2}"/>
              </a:ext>
            </a:extLst>
          </p:cNvPr>
          <p:cNvSpPr txBox="1"/>
          <p:nvPr/>
        </p:nvSpPr>
        <p:spPr>
          <a:xfrm>
            <a:off x="155280" y="2099370"/>
            <a:ext cx="8759400" cy="3539430"/>
          </a:xfrm>
          <a:prstGeom prst="rect">
            <a:avLst/>
          </a:prstGeom>
          <a:noFill/>
        </p:spPr>
        <p:txBody>
          <a:bodyPr wrap="square">
            <a:spAutoFit/>
          </a:bodyPr>
          <a:lstStyle/>
          <a:p>
            <a:r>
              <a:rPr lang="en-US" sz="1400" b="0" i="0" dirty="0">
                <a:solidFill>
                  <a:srgbClr val="3A3A3A"/>
                </a:solidFill>
                <a:effectLst/>
                <a:latin typeface="Roboto" panose="02000000000000000000" pitchFamily="2" charset="0"/>
              </a:rPr>
              <a:t>ISSA has many opportunities for members to form and participate in global initiatives and working groups. As a member, you can choose to be active in one or more of these Special Interest Groups (SIG).</a:t>
            </a:r>
          </a:p>
          <a:p>
            <a:endParaRPr lang="en-US" sz="1400" b="0" i="0" dirty="0">
              <a:solidFill>
                <a:srgbClr val="3A3A3A"/>
              </a:solidFill>
              <a:effectLst/>
              <a:latin typeface="Roboto" panose="02000000000000000000" pitchFamily="2" charset="0"/>
            </a:endParaRPr>
          </a:p>
          <a:p>
            <a:pPr algn="l"/>
            <a:r>
              <a:rPr lang="en-US" sz="1400" b="1" i="0" dirty="0">
                <a:solidFill>
                  <a:srgbClr val="0C445A"/>
                </a:solidFill>
                <a:effectLst/>
                <a:latin typeface="Roboto" panose="02000000000000000000" pitchFamily="2" charset="0"/>
              </a:rPr>
              <a:t>Women in Security Special Interest Groups</a:t>
            </a:r>
          </a:p>
          <a:p>
            <a:pPr algn="l"/>
            <a:r>
              <a:rPr lang="en-US" sz="1400" b="0" i="0" dirty="0">
                <a:solidFill>
                  <a:srgbClr val="3A3A3A"/>
                </a:solidFill>
                <a:effectLst/>
                <a:latin typeface="Roboto" panose="02000000000000000000" pitchFamily="2" charset="0"/>
              </a:rPr>
              <a:t>Mission: Develop global women leaders and build a stronger community to create a compelling environment around cybersecurity and technology.</a:t>
            </a:r>
            <a:br>
              <a:rPr lang="en-US" sz="1400" b="0" i="0" dirty="0">
                <a:solidFill>
                  <a:srgbClr val="3A3A3A"/>
                </a:solidFill>
                <a:effectLst/>
                <a:latin typeface="Roboto" panose="02000000000000000000" pitchFamily="2" charset="0"/>
              </a:rPr>
            </a:br>
            <a:endParaRPr lang="en-US" sz="1400" b="0" i="0" dirty="0">
              <a:solidFill>
                <a:srgbClr val="3A3A3A"/>
              </a:solidFill>
              <a:effectLst/>
              <a:latin typeface="Roboto" panose="02000000000000000000" pitchFamily="2" charset="0"/>
            </a:endParaRPr>
          </a:p>
          <a:p>
            <a:pPr algn="l"/>
            <a:r>
              <a:rPr lang="en-US" sz="1400" b="1" i="0" dirty="0">
                <a:solidFill>
                  <a:srgbClr val="0C445A"/>
                </a:solidFill>
                <a:effectLst/>
                <a:latin typeface="Roboto" panose="02000000000000000000" pitchFamily="2" charset="0"/>
              </a:rPr>
              <a:t>Privacy Special Interest Group (SIG)</a:t>
            </a:r>
          </a:p>
          <a:p>
            <a:pPr algn="l"/>
            <a:r>
              <a:rPr lang="en-US" sz="1400" b="0" i="0" dirty="0">
                <a:solidFill>
                  <a:srgbClr val="3A3A3A"/>
                </a:solidFill>
                <a:effectLst/>
                <a:latin typeface="Roboto" panose="02000000000000000000" pitchFamily="2" charset="0"/>
              </a:rPr>
              <a:t>This group is dedicated to providing privacy relevant topics to security professionals through thought leadership and a knowledge-sharing platform. The Privacy SIG will be hosting quarterly webinars and providing concise and timely privacy-related information.</a:t>
            </a:r>
            <a:br>
              <a:rPr lang="en-US" sz="1400" b="0" i="0" dirty="0">
                <a:solidFill>
                  <a:srgbClr val="3A3A3A"/>
                </a:solidFill>
                <a:effectLst/>
                <a:latin typeface="Roboto" panose="02000000000000000000" pitchFamily="2" charset="0"/>
              </a:rPr>
            </a:br>
            <a:br>
              <a:rPr lang="en-US" sz="1400" b="0" i="0" dirty="0">
                <a:solidFill>
                  <a:srgbClr val="3A3A3A"/>
                </a:solidFill>
                <a:effectLst/>
                <a:latin typeface="Roboto" panose="02000000000000000000" pitchFamily="2" charset="0"/>
              </a:rPr>
            </a:br>
            <a:r>
              <a:rPr lang="en-US" sz="1400" b="1" i="0" dirty="0">
                <a:solidFill>
                  <a:srgbClr val="0C445A"/>
                </a:solidFill>
                <a:effectLst/>
                <a:latin typeface="Roboto" panose="02000000000000000000" pitchFamily="2" charset="0"/>
              </a:rPr>
              <a:t>Cyber Resilience Special Interest Group (SIG)</a:t>
            </a:r>
          </a:p>
          <a:p>
            <a:pPr algn="l"/>
            <a:r>
              <a:rPr lang="en-US" sz="1400" b="0" i="0" dirty="0">
                <a:solidFill>
                  <a:srgbClr val="3A3A3A"/>
                </a:solidFill>
                <a:effectLst/>
                <a:latin typeface="Roboto" panose="02000000000000000000" pitchFamily="2" charset="0"/>
              </a:rPr>
              <a:t>Mission: Build a global community of Cyber Resilience professionals in order to share actionable best practices to protect our organizations from cyber-attacks on high value assets.</a:t>
            </a:r>
          </a:p>
          <a:p>
            <a:endParaRPr lang="en-US" sz="1400" dirty="0"/>
          </a:p>
        </p:txBody>
      </p:sp>
    </p:spTree>
    <p:extLst>
      <p:ext uri="{BB962C8B-B14F-4D97-AF65-F5344CB8AC3E}">
        <p14:creationId xmlns:p14="http://schemas.microsoft.com/office/powerpoint/2010/main" val="34489293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9132B48-4387-4572-A430-BEC4212939D2}"/>
                  </a:ext>
                </a:extLst>
              </p14:cNvPr>
              <p14:cNvContentPartPr/>
              <p14:nvPr/>
            </p14:nvContentPartPr>
            <p14:xfrm>
              <a:off x="7601036" y="3064462"/>
              <a:ext cx="360" cy="360"/>
            </p14:xfrm>
          </p:contentPart>
        </mc:Choice>
        <mc:Fallback xmlns="">
          <p:pic>
            <p:nvPicPr>
              <p:cNvPr id="2" name="Ink 1">
                <a:extLst>
                  <a:ext uri="{FF2B5EF4-FFF2-40B4-BE49-F238E27FC236}">
                    <a16:creationId xmlns:a16="http://schemas.microsoft.com/office/drawing/2014/main" id="{19132B48-4387-4572-A430-BEC4212939D2}"/>
                  </a:ext>
                </a:extLst>
              </p:cNvPr>
              <p:cNvPicPr/>
              <p:nvPr/>
            </p:nvPicPr>
            <p:blipFill>
              <a:blip r:embed="rId5"/>
              <a:stretch>
                <a:fillRect/>
              </a:stretch>
            </p:blipFill>
            <p:spPr>
              <a:xfrm>
                <a:off x="7592036" y="3055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9A7E421-05EB-4B73-8CBB-441CA9ECFA23}"/>
                  </a:ext>
                </a:extLst>
              </p14:cNvPr>
              <p14:cNvContentPartPr/>
              <p14:nvPr/>
            </p14:nvContentPartPr>
            <p14:xfrm>
              <a:off x="7420316" y="3109462"/>
              <a:ext cx="360" cy="360"/>
            </p14:xfrm>
          </p:contentPart>
        </mc:Choice>
        <mc:Fallback xmlns="">
          <p:pic>
            <p:nvPicPr>
              <p:cNvPr id="5" name="Ink 4">
                <a:extLst>
                  <a:ext uri="{FF2B5EF4-FFF2-40B4-BE49-F238E27FC236}">
                    <a16:creationId xmlns:a16="http://schemas.microsoft.com/office/drawing/2014/main" id="{49A7E421-05EB-4B73-8CBB-441CA9ECFA23}"/>
                  </a:ext>
                </a:extLst>
              </p:cNvPr>
              <p:cNvPicPr/>
              <p:nvPr/>
            </p:nvPicPr>
            <p:blipFill>
              <a:blip r:embed="rId7"/>
              <a:stretch>
                <a:fillRect/>
              </a:stretch>
            </p:blipFill>
            <p:spPr>
              <a:xfrm>
                <a:off x="7411316" y="3100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69352090-3EDC-4AE9-97A0-8E2585184CD1}"/>
                  </a:ext>
                </a:extLst>
              </p14:cNvPr>
              <p14:cNvContentPartPr/>
              <p14:nvPr/>
            </p14:nvContentPartPr>
            <p14:xfrm>
              <a:off x="6731996" y="3134662"/>
              <a:ext cx="360" cy="360"/>
            </p14:xfrm>
          </p:contentPart>
        </mc:Choice>
        <mc:Fallback xmlns="">
          <p:pic>
            <p:nvPicPr>
              <p:cNvPr id="12" name="Ink 11">
                <a:extLst>
                  <a:ext uri="{FF2B5EF4-FFF2-40B4-BE49-F238E27FC236}">
                    <a16:creationId xmlns:a16="http://schemas.microsoft.com/office/drawing/2014/main" id="{69352090-3EDC-4AE9-97A0-8E2585184CD1}"/>
                  </a:ext>
                </a:extLst>
              </p:cNvPr>
              <p:cNvPicPr/>
              <p:nvPr/>
            </p:nvPicPr>
            <p:blipFill>
              <a:blip r:embed="rId9"/>
              <a:stretch>
                <a:fillRect/>
              </a:stretch>
            </p:blipFill>
            <p:spPr>
              <a:xfrm>
                <a:off x="6722996" y="31256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BC151DB-386E-426D-9565-584E6D12237F}"/>
                  </a:ext>
                </a:extLst>
              </p14:cNvPr>
              <p14:cNvContentPartPr/>
              <p14:nvPr/>
            </p14:nvContentPartPr>
            <p14:xfrm>
              <a:off x="6415196" y="5044102"/>
              <a:ext cx="360" cy="360"/>
            </p14:xfrm>
          </p:contentPart>
        </mc:Choice>
        <mc:Fallback xmlns="">
          <p:pic>
            <p:nvPicPr>
              <p:cNvPr id="13" name="Ink 12">
                <a:extLst>
                  <a:ext uri="{FF2B5EF4-FFF2-40B4-BE49-F238E27FC236}">
                    <a16:creationId xmlns:a16="http://schemas.microsoft.com/office/drawing/2014/main" id="{2BC151DB-386E-426D-9565-584E6D12237F}"/>
                  </a:ext>
                </a:extLst>
              </p:cNvPr>
              <p:cNvPicPr/>
              <p:nvPr/>
            </p:nvPicPr>
            <p:blipFill>
              <a:blip r:embed="rId5"/>
              <a:stretch>
                <a:fillRect/>
              </a:stretch>
            </p:blipFill>
            <p:spPr>
              <a:xfrm>
                <a:off x="6406196" y="5035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C9FDD983-C5CB-47FA-874B-46727F4C7623}"/>
                  </a:ext>
                </a:extLst>
              </p14:cNvPr>
              <p14:cNvContentPartPr/>
              <p14:nvPr/>
            </p14:nvContentPartPr>
            <p14:xfrm>
              <a:off x="7405196" y="3145102"/>
              <a:ext cx="360" cy="360"/>
            </p14:xfrm>
          </p:contentPart>
        </mc:Choice>
        <mc:Fallback xmlns="">
          <p:pic>
            <p:nvPicPr>
              <p:cNvPr id="14" name="Ink 13">
                <a:extLst>
                  <a:ext uri="{FF2B5EF4-FFF2-40B4-BE49-F238E27FC236}">
                    <a16:creationId xmlns:a16="http://schemas.microsoft.com/office/drawing/2014/main" id="{C9FDD983-C5CB-47FA-874B-46727F4C7623}"/>
                  </a:ext>
                </a:extLst>
              </p:cNvPr>
              <p:cNvPicPr/>
              <p:nvPr/>
            </p:nvPicPr>
            <p:blipFill>
              <a:blip r:embed="rId5"/>
              <a:stretch>
                <a:fillRect/>
              </a:stretch>
            </p:blipFill>
            <p:spPr>
              <a:xfrm>
                <a:off x="7396196" y="3136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DE0735D8-64B5-43F4-B268-C97313FA96E7}"/>
                  </a:ext>
                </a:extLst>
              </p14:cNvPr>
              <p14:cNvContentPartPr/>
              <p14:nvPr/>
            </p14:nvContentPartPr>
            <p14:xfrm>
              <a:off x="7500596" y="3069502"/>
              <a:ext cx="360" cy="360"/>
            </p14:xfrm>
          </p:contentPart>
        </mc:Choice>
        <mc:Fallback xmlns="">
          <p:pic>
            <p:nvPicPr>
              <p:cNvPr id="15" name="Ink 14">
                <a:extLst>
                  <a:ext uri="{FF2B5EF4-FFF2-40B4-BE49-F238E27FC236}">
                    <a16:creationId xmlns:a16="http://schemas.microsoft.com/office/drawing/2014/main" id="{DE0735D8-64B5-43F4-B268-C97313FA96E7}"/>
                  </a:ext>
                </a:extLst>
              </p:cNvPr>
              <p:cNvPicPr/>
              <p:nvPr/>
            </p:nvPicPr>
            <p:blipFill>
              <a:blip r:embed="rId5"/>
              <a:stretch>
                <a:fillRect/>
              </a:stretch>
            </p:blipFill>
            <p:spPr>
              <a:xfrm>
                <a:off x="7491596" y="3060502"/>
                <a:ext cx="18000" cy="18000"/>
              </a:xfrm>
              <a:prstGeom prst="rect">
                <a:avLst/>
              </a:prstGeom>
            </p:spPr>
          </p:pic>
        </mc:Fallback>
      </mc:AlternateContent>
      <p:pic>
        <p:nvPicPr>
          <p:cNvPr id="4" name="Picture 3">
            <a:extLst>
              <a:ext uri="{FF2B5EF4-FFF2-40B4-BE49-F238E27FC236}">
                <a16:creationId xmlns:a16="http://schemas.microsoft.com/office/drawing/2014/main" id="{485A159D-8B49-F85D-5D90-40B1842D9E18}"/>
              </a:ext>
            </a:extLst>
          </p:cNvPr>
          <p:cNvPicPr>
            <a:picLocks noChangeAspect="1"/>
          </p:cNvPicPr>
          <p:nvPr/>
        </p:nvPicPr>
        <p:blipFill>
          <a:blip r:embed="rId13"/>
          <a:stretch>
            <a:fillRect/>
          </a:stretch>
        </p:blipFill>
        <p:spPr>
          <a:xfrm>
            <a:off x="457200" y="1213487"/>
            <a:ext cx="8028759" cy="1148713"/>
          </a:xfrm>
          <a:prstGeom prst="rect">
            <a:avLst/>
          </a:prstGeom>
        </p:spPr>
      </p:pic>
      <p:sp>
        <p:nvSpPr>
          <p:cNvPr id="10" name="Rectangle 5">
            <a:extLst>
              <a:ext uri="{FF2B5EF4-FFF2-40B4-BE49-F238E27FC236}">
                <a16:creationId xmlns:a16="http://schemas.microsoft.com/office/drawing/2014/main" id="{1AA33349-2AD6-F59F-43FF-A59F9B940A88}"/>
              </a:ext>
            </a:extLst>
          </p:cNvPr>
          <p:cNvSpPr>
            <a:spLocks noChangeArrowheads="1"/>
          </p:cNvSpPr>
          <p:nvPr/>
        </p:nvSpPr>
        <p:spPr bwMode="auto">
          <a:xfrm>
            <a:off x="813471" y="2257723"/>
            <a:ext cx="7517059" cy="29238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Convergint Federal | 6650 Eli Whitney Dr | Suite 105 | Columbia, MD 21046 </a:t>
            </a:r>
            <a:endParaRPr kumimoji="0" lang="en-US" altLang="en-US" sz="800" b="1" i="0" u="none" strike="noStrike" cap="none" normalizeH="0" baseline="0" dirty="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Tuesday, February 20, 2024 - Tuesday, May 21, 2024 at 5:00 PM - 8:00 PM (EST) </a:t>
            </a:r>
            <a:endParaRPr kumimoji="0" lang="en-US" altLang="en-US" sz="800" b="1" i="0" u="none" strike="noStrike" cap="none" normalizeH="0" baseline="0" dirty="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en-US" altLang="en-US" sz="16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endParaRPr kumimoji="0" lang="en-US" altLang="en-US" sz="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Gain credibility as a security expert.</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Become a more marketable/hirable candidate.</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Become/remain contractually compliant (DoD 8570.01 Manual / DoDD 8140)</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Improve IT security skills and enhancing productivity.</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Relaxed pace – rather than the “fire hose” effect, offered one night a week over 14 weeks. </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Offered in your local area/virtually. No travel, lodging costs, or time lost from work/family.</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Meals are included each night for in-person sessions*</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Cost: just </a:t>
            </a:r>
            <a:r>
              <a:rPr kumimoji="0" lang="en-US" altLang="en-US" sz="16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$450 </a:t>
            </a:r>
            <a:r>
              <a:rPr kumimoji="0" lang="en-US" altLang="en-US" sz="12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EventBrite Fees –&gt; approximately $29.02)</a:t>
            </a:r>
            <a:r>
              <a:rPr kumimoji="0" lang="en-US" altLang="en-US" sz="1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Sponsors:</a:t>
            </a: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030" name="Picture 6" descr="Text Box">
            <a:extLst>
              <a:ext uri="{FF2B5EF4-FFF2-40B4-BE49-F238E27FC236}">
                <a16:creationId xmlns:a16="http://schemas.microsoft.com/office/drawing/2014/main" id="{B2DB8196-F827-D4B8-7A16-ACC369DC33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913" y="-1379538"/>
            <a:ext cx="17621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tegrity">
            <a:extLst>
              <a:ext uri="{FF2B5EF4-FFF2-40B4-BE49-F238E27FC236}">
                <a16:creationId xmlns:a16="http://schemas.microsoft.com/office/drawing/2014/main" id="{2E540907-9C40-F620-B267-D55C60C029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5116327"/>
            <a:ext cx="1327572"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A blue and red logo&#10;&#10;Description automatically generated">
            <a:extLst>
              <a:ext uri="{FF2B5EF4-FFF2-40B4-BE49-F238E27FC236}">
                <a16:creationId xmlns:a16="http://schemas.microsoft.com/office/drawing/2014/main" id="{EDDFB1AB-3C19-1760-6118-D9BAB73A93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29150" y="5200008"/>
            <a:ext cx="3124200" cy="44223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5">
            <a:extLst>
              <a:ext uri="{FF2B5EF4-FFF2-40B4-BE49-F238E27FC236}">
                <a16:creationId xmlns:a16="http://schemas.microsoft.com/office/drawing/2014/main" id="{76AC8B7F-D3A2-8B57-DDC5-CC19CF5D44B3}"/>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Tree>
    <p:extLst>
      <p:ext uri="{BB962C8B-B14F-4D97-AF65-F5344CB8AC3E}">
        <p14:creationId xmlns:p14="http://schemas.microsoft.com/office/powerpoint/2010/main" val="242928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2B0B-B9AB-4475-9198-ED7128B2E21F}"/>
              </a:ext>
            </a:extLst>
          </p:cNvPr>
          <p:cNvSpPr>
            <a:spLocks noGrp="1"/>
          </p:cNvSpPr>
          <p:nvPr>
            <p:ph type="title"/>
          </p:nvPr>
        </p:nvSpPr>
        <p:spPr>
          <a:xfrm>
            <a:off x="461169" y="1225602"/>
            <a:ext cx="8221662" cy="508000"/>
          </a:xfrm>
        </p:spPr>
        <p:txBody>
          <a:bodyPr/>
          <a:lstStyle/>
          <a:p>
            <a:pPr algn="ctr"/>
            <a:r>
              <a:rPr lang="en-US" dirty="0"/>
              <a:t>Free Security Training</a:t>
            </a:r>
          </a:p>
        </p:txBody>
      </p:sp>
      <p:sp>
        <p:nvSpPr>
          <p:cNvPr id="3" name="Content Placeholder 2">
            <a:extLst>
              <a:ext uri="{FF2B5EF4-FFF2-40B4-BE49-F238E27FC236}">
                <a16:creationId xmlns:a16="http://schemas.microsoft.com/office/drawing/2014/main" id="{8F72B92E-638F-48BF-A867-B767C2A109A6}"/>
              </a:ext>
            </a:extLst>
          </p:cNvPr>
          <p:cNvSpPr>
            <a:spLocks noGrp="1"/>
          </p:cNvSpPr>
          <p:nvPr>
            <p:ph idx="1"/>
          </p:nvPr>
        </p:nvSpPr>
        <p:spPr>
          <a:xfrm>
            <a:off x="304800" y="1846263"/>
            <a:ext cx="8223250" cy="3868738"/>
          </a:xfrm>
        </p:spPr>
        <p:txBody>
          <a:bodyPr>
            <a:normAutofit/>
          </a:bodyPr>
          <a:lstStyle/>
          <a:p>
            <a:pPr algn="l" fontAlgn="base">
              <a:buFont typeface="Wingdings" panose="05000000000000000000" pitchFamily="2" charset="2"/>
              <a:buChar char="Ø"/>
            </a:pPr>
            <a:r>
              <a:rPr lang="en-US" sz="1400" b="1" i="0" dirty="0">
                <a:effectLst/>
                <a:latin typeface="arial" panose="020B0604020202020204" pitchFamily="34" charset="0"/>
              </a:rPr>
              <a:t>Fortinet - Advanced training for security professionals, Technical training for IT professionals, and Awareness training for teleworkers:</a:t>
            </a:r>
            <a:br>
              <a:rPr lang="en-US" sz="1400" b="0" i="0" dirty="0">
                <a:effectLst/>
                <a:latin typeface="arial" panose="020B0604020202020204" pitchFamily="34" charset="0"/>
              </a:rPr>
            </a:br>
            <a:r>
              <a:rPr lang="en-US" sz="1400" u="sng" dirty="0">
                <a:latin typeface="inherit"/>
              </a:rPr>
              <a:t>https://www.fortinet.com/training/cybersecurity-professionals.html</a:t>
            </a:r>
            <a:br>
              <a:rPr lang="en-US" sz="1400" b="0" i="0" dirty="0">
                <a:effectLst/>
                <a:latin typeface="arial" panose="020B0604020202020204" pitchFamily="34" charset="0"/>
              </a:rPr>
            </a:br>
            <a:endParaRPr lang="en-US" sz="1400" b="0" i="0" dirty="0">
              <a:effectLst/>
              <a:latin typeface="arial" panose="020B0604020202020204" pitchFamily="34" charset="0"/>
            </a:endParaRPr>
          </a:p>
          <a:p>
            <a:pPr algn="l" fontAlgn="base">
              <a:buFont typeface="Wingdings" panose="05000000000000000000" pitchFamily="2" charset="2"/>
              <a:buChar char="Ø"/>
            </a:pPr>
            <a:r>
              <a:rPr lang="en-US" sz="1400" b="1" i="0" dirty="0">
                <a:effectLst/>
                <a:latin typeface="arial" panose="020B0604020202020204" pitchFamily="34" charset="0"/>
              </a:rPr>
              <a:t>Cambridge - Software and Security Engineering:</a:t>
            </a:r>
            <a:br>
              <a:rPr lang="en-US" sz="1400" b="0" i="0" dirty="0">
                <a:effectLst/>
                <a:latin typeface="arial" panose="020B0604020202020204" pitchFamily="34" charset="0"/>
              </a:rPr>
            </a:br>
            <a:r>
              <a:rPr lang="en-US" sz="1400" u="sng" dirty="0">
                <a:latin typeface="inherit"/>
              </a:rPr>
              <a:t>https://www.cl.cam.ac.uk/teaching/1920/SWSecEng/materials.html</a:t>
            </a:r>
            <a:br>
              <a:rPr lang="en-US" sz="1400" b="0" i="0" dirty="0">
                <a:effectLst/>
                <a:latin typeface="arial" panose="020B0604020202020204" pitchFamily="34" charset="0"/>
              </a:rPr>
            </a:br>
            <a:endParaRPr lang="en-US" sz="1400" b="0" i="0" dirty="0">
              <a:effectLst/>
              <a:latin typeface="arial" panose="020B0604020202020204" pitchFamily="34" charset="0"/>
            </a:endParaRPr>
          </a:p>
          <a:p>
            <a:pPr algn="l" fontAlgn="base">
              <a:buFont typeface="Wingdings" panose="05000000000000000000" pitchFamily="2" charset="2"/>
              <a:buChar char="Ø"/>
            </a:pPr>
            <a:r>
              <a:rPr lang="en-US" sz="1400" b="1" i="0" dirty="0">
                <a:effectLst/>
                <a:latin typeface="arial" panose="020B0604020202020204" pitchFamily="34" charset="0"/>
              </a:rPr>
              <a:t>Palo Alto Network - Free Cybersecurity Education for ALL</a:t>
            </a:r>
            <a:r>
              <a:rPr lang="en-US" sz="1400" dirty="0">
                <a:latin typeface="Helvetica" panose="020B0604020202020204" pitchFamily="34" charset="0"/>
              </a:rPr>
              <a:t>: </a:t>
            </a:r>
            <a:r>
              <a:rPr lang="en-US" sz="1400" u="sng" dirty="0">
                <a:latin typeface="inherit"/>
              </a:rPr>
              <a:t>https://www.linkedin.com/pulse/free-cybersecurity-education-all-florian-buijs/</a:t>
            </a:r>
            <a:endParaRPr lang="en-US" sz="1400" u="sng" dirty="0">
              <a:latin typeface="arial" panose="020B0604020202020204" pitchFamily="34" charset="0"/>
            </a:endParaRPr>
          </a:p>
          <a:p>
            <a:pPr algn="l" fontAlgn="base">
              <a:buFont typeface="Wingdings" panose="05000000000000000000" pitchFamily="2" charset="2"/>
              <a:buChar char="Ø"/>
            </a:pPr>
            <a:endParaRPr lang="en-US" sz="1400" b="1" i="0" u="sng" dirty="0">
              <a:effectLst/>
              <a:latin typeface="arial" panose="020B0604020202020204" pitchFamily="34" charset="0"/>
            </a:endParaRPr>
          </a:p>
          <a:p>
            <a:pPr algn="l" fontAlgn="base">
              <a:buFont typeface="Wingdings" panose="05000000000000000000" pitchFamily="2" charset="2"/>
              <a:buChar char="Ø"/>
            </a:pPr>
            <a:r>
              <a:rPr lang="en-US" sz="1400" b="1" i="0" dirty="0">
                <a:effectLst/>
                <a:latin typeface="arial" panose="020B0604020202020204" pitchFamily="34" charset="0"/>
              </a:rPr>
              <a:t>6 Free Cybersecurity Training and Awareness Courses:</a:t>
            </a:r>
            <a:br>
              <a:rPr lang="en-US" sz="1400" b="0" i="0" dirty="0">
                <a:effectLst/>
                <a:latin typeface="arial" panose="020B0604020202020204" pitchFamily="34" charset="0"/>
              </a:rPr>
            </a:br>
            <a:r>
              <a:rPr lang="en-US" sz="1400" u="sng" dirty="0">
                <a:latin typeface="inherit"/>
              </a:rPr>
              <a:t>https://www.darkreading.com/threat-intelligence/6-free-cybersecurity-training-and-awareness-courses/d/d-id/1337781</a:t>
            </a:r>
          </a:p>
          <a:p>
            <a:pPr algn="l" fontAlgn="base">
              <a:buFont typeface="Wingdings" panose="05000000000000000000" pitchFamily="2" charset="2"/>
              <a:buChar char="Ø"/>
            </a:pPr>
            <a:endParaRPr lang="en-US" sz="1400" b="0" i="0" u="sng" dirty="0">
              <a:effectLst/>
              <a:latin typeface="inherit"/>
            </a:endParaRPr>
          </a:p>
          <a:p>
            <a:pPr>
              <a:buFont typeface="Wingdings" panose="05000000000000000000" pitchFamily="2" charset="2"/>
              <a:buChar char="Ø"/>
            </a:pPr>
            <a:r>
              <a:rPr lang="en-US" sz="1400" b="1" dirty="0">
                <a:effectLst/>
                <a:latin typeface="Helvetica Neue"/>
              </a:rPr>
              <a:t>Cybrary Makes 500+ Hours of Premium Training Content Free to Address Cybersecurity Skills Shortage: </a:t>
            </a:r>
            <a:r>
              <a:rPr lang="en-US" sz="1400" b="0" i="0" u="sng" dirty="0">
                <a:effectLst/>
                <a:latin typeface="inherit"/>
              </a:rPr>
              <a:t>https://www.cybrary.it/blog/500-hours-free-content-to-address-cybersecurity-skills-shortage/</a:t>
            </a:r>
          </a:p>
          <a:p>
            <a:pPr algn="l" fontAlgn="base">
              <a:buFont typeface="Wingdings" panose="05000000000000000000" pitchFamily="2" charset="2"/>
              <a:buChar char="Ø"/>
            </a:pPr>
            <a:endParaRPr lang="en-US" sz="1100" b="0" i="0" dirty="0">
              <a:effectLst/>
              <a:latin typeface="Helvetica" panose="020B0604020202020204" pitchFamily="34" charset="0"/>
            </a:endParaRPr>
          </a:p>
        </p:txBody>
      </p:sp>
      <p:sp>
        <p:nvSpPr>
          <p:cNvPr id="6" name="Rectangle 5">
            <a:extLst>
              <a:ext uri="{FF2B5EF4-FFF2-40B4-BE49-F238E27FC236}">
                <a16:creationId xmlns:a16="http://schemas.microsoft.com/office/drawing/2014/main" id="{81D69E42-643C-43A1-8CD6-3B5AC7EF6F93}"/>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pic>
        <p:nvPicPr>
          <p:cNvPr id="7" name="Picture 10">
            <a:extLst>
              <a:ext uri="{FF2B5EF4-FFF2-40B4-BE49-F238E27FC236}">
                <a16:creationId xmlns:a16="http://schemas.microsoft.com/office/drawing/2014/main" id="{70837F06-5052-4E40-BCBC-6617FB8D81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88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2B0B-B9AB-4475-9198-ED7128B2E21F}"/>
              </a:ext>
            </a:extLst>
          </p:cNvPr>
          <p:cNvSpPr>
            <a:spLocks noGrp="1"/>
          </p:cNvSpPr>
          <p:nvPr>
            <p:ph type="title"/>
          </p:nvPr>
        </p:nvSpPr>
        <p:spPr>
          <a:xfrm>
            <a:off x="461169" y="1225602"/>
            <a:ext cx="8221662" cy="508000"/>
          </a:xfrm>
        </p:spPr>
        <p:txBody>
          <a:bodyPr/>
          <a:lstStyle/>
          <a:p>
            <a:pPr marL="0" marR="0" algn="ctr" fontAlgn="base">
              <a:lnSpc>
                <a:spcPct val="115000"/>
              </a:lnSpc>
              <a:spcBef>
                <a:spcPts val="0"/>
              </a:spcBef>
              <a:spcAft>
                <a:spcPts val="0"/>
              </a:spcAft>
            </a:pP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 Cyber Security Certifications/Training</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72B92E-638F-48BF-A867-B767C2A109A6}"/>
              </a:ext>
            </a:extLst>
          </p:cNvPr>
          <p:cNvSpPr>
            <a:spLocks noGrp="1"/>
          </p:cNvSpPr>
          <p:nvPr>
            <p:ph idx="1"/>
          </p:nvPr>
        </p:nvSpPr>
        <p:spPr>
          <a:xfrm>
            <a:off x="700059" y="1833533"/>
            <a:ext cx="3655219" cy="3868738"/>
          </a:xfrm>
        </p:spPr>
        <p:txBody>
          <a:bodyPr>
            <a:noAutofit/>
          </a:bodyPr>
          <a:lstStyle/>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Introduction to Cybersecurity</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Cybersecurity Essentials</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3.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Networking Essentials</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4.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Intro to Information Security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5.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Network Security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6.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NSE 1,2 &amp; 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7.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Information Security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8.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Network Security</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9.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Risk Management</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10.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Certified in Cybersecurity</a:t>
            </a:r>
            <a:endParaRPr lang="en-US" sz="1400" u="sng"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11.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CCNA Security Courses</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12.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Network Defense Essentials (NDE)</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13.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Ethical Hacking Essentials (EHE)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14.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Digital Forensics Essentials (DFE)</a:t>
            </a:r>
            <a:endParaRPr lang="en-US" sz="1400" u="sng"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15.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Dark Web, Anonymity, and Cryptocurrency</a:t>
            </a:r>
            <a:endParaRPr lang="en-US" sz="1400" u="sng" kern="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5">
            <a:extLst>
              <a:ext uri="{FF2B5EF4-FFF2-40B4-BE49-F238E27FC236}">
                <a16:creationId xmlns:a16="http://schemas.microsoft.com/office/drawing/2014/main" id="{81D69E42-643C-43A1-8CD6-3B5AC7EF6F93}"/>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pic>
        <p:nvPicPr>
          <p:cNvPr id="7" name="Picture 10">
            <a:extLst>
              <a:ext uri="{FF2B5EF4-FFF2-40B4-BE49-F238E27FC236}">
                <a16:creationId xmlns:a16="http://schemas.microsoft.com/office/drawing/2014/main" id="{70837F06-5052-4E40-BCBC-6617FB8D814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B03ADD2-C528-6D7A-8747-3D40DA180A2D}"/>
              </a:ext>
            </a:extLst>
          </p:cNvPr>
          <p:cNvSpPr txBox="1"/>
          <p:nvPr/>
        </p:nvSpPr>
        <p:spPr>
          <a:xfrm>
            <a:off x="4323591" y="1763660"/>
            <a:ext cx="3735318" cy="3544881"/>
          </a:xfrm>
          <a:prstGeom prst="rect">
            <a:avLst/>
          </a:prstGeom>
          <a:noFill/>
        </p:spPr>
        <p:txBody>
          <a:bodyPr wrap="none" rtlCol="0">
            <a:spAutoFit/>
          </a:bodyPr>
          <a:lstStyle/>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16.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8">
                  <a:extLst>
                    <a:ext uri="{A12FA001-AC4F-418D-AE19-62706E023703}">
                      <ahyp:hlinkClr xmlns:ahyp="http://schemas.microsoft.com/office/drawing/2018/hyperlinkcolor" val="tx"/>
                    </a:ext>
                  </a:extLst>
                </a:hlinkClick>
              </a:rPr>
              <a:t>Digital Forensics by Open Learn</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17.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19">
                  <a:extLst>
                    <a:ext uri="{A12FA001-AC4F-418D-AE19-62706E023703}">
                      <ahyp:hlinkClr xmlns:ahyp="http://schemas.microsoft.com/office/drawing/2018/hyperlinkcolor" val="tx"/>
                    </a:ext>
                  </a:extLst>
                </a:hlinkClick>
              </a:rPr>
              <a:t>AWS Cloud Certifications (Cybersecurity)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18.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0">
                  <a:extLst>
                    <a:ext uri="{A12FA001-AC4F-418D-AE19-62706E023703}">
                      <ahyp:hlinkClr xmlns:ahyp="http://schemas.microsoft.com/office/drawing/2018/hyperlinkcolor" val="tx"/>
                    </a:ext>
                  </a:extLst>
                </a:hlinkClick>
              </a:rPr>
              <a:t>Microsoft Learn for Azure</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19.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1">
                  <a:extLst>
                    <a:ext uri="{A12FA001-AC4F-418D-AE19-62706E023703}">
                      <ahyp:hlinkClr xmlns:ahyp="http://schemas.microsoft.com/office/drawing/2018/hyperlinkcolor" val="tx"/>
                    </a:ext>
                  </a:extLst>
                </a:hlinkClick>
              </a:rPr>
              <a:t>Google Cloud Training</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20.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2">
                  <a:extLst>
                    <a:ext uri="{A12FA001-AC4F-418D-AE19-62706E023703}">
                      <ahyp:hlinkClr xmlns:ahyp="http://schemas.microsoft.com/office/drawing/2018/hyperlinkcolor" val="tx"/>
                    </a:ext>
                  </a:extLst>
                </a:hlinkClick>
              </a:rPr>
              <a:t>Android Bug Bounty Hunting: Hunt Like a Rat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21.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3">
                  <a:extLst>
                    <a:ext uri="{A12FA001-AC4F-418D-AE19-62706E023703}">
                      <ahyp:hlinkClr xmlns:ahyp="http://schemas.microsoft.com/office/drawing/2018/hyperlinkcolor" val="tx"/>
                    </a:ext>
                  </a:extLst>
                </a:hlinkClick>
              </a:rPr>
              <a:t>Vulnerability Management</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22.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4">
                  <a:extLst>
                    <a:ext uri="{A12FA001-AC4F-418D-AE19-62706E023703}">
                      <ahyp:hlinkClr xmlns:ahyp="http://schemas.microsoft.com/office/drawing/2018/hyperlinkcolor" val="tx"/>
                    </a:ext>
                  </a:extLst>
                </a:hlinkClick>
              </a:rPr>
              <a:t>Software Security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23.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5">
                  <a:extLst>
                    <a:ext uri="{A12FA001-AC4F-418D-AE19-62706E023703}">
                      <ahyp:hlinkClr xmlns:ahyp="http://schemas.microsoft.com/office/drawing/2018/hyperlinkcolor" val="tx"/>
                    </a:ext>
                  </a:extLst>
                </a:hlinkClick>
              </a:rPr>
              <a:t>Developing Secure Software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24.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6">
                  <a:extLst>
                    <a:ext uri="{A12FA001-AC4F-418D-AE19-62706E023703}">
                      <ahyp:hlinkClr xmlns:ahyp="http://schemas.microsoft.com/office/drawing/2018/hyperlinkcolor" val="tx"/>
                    </a:ext>
                  </a:extLst>
                </a:hlinkClick>
              </a:rPr>
              <a:t>PortSwigger Web Hacking</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25.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7">
                  <a:extLst>
                    <a:ext uri="{A12FA001-AC4F-418D-AE19-62706E023703}">
                      <ahyp:hlinkClr xmlns:ahyp="http://schemas.microsoft.com/office/drawing/2018/hyperlinkcolor" val="tx"/>
                    </a:ext>
                  </a:extLst>
                </a:hlinkClick>
              </a:rPr>
              <a:t>RedTeaming</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26.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8">
                  <a:extLst>
                    <a:ext uri="{A12FA001-AC4F-418D-AE19-62706E023703}">
                      <ahyp:hlinkClr xmlns:ahyp="http://schemas.microsoft.com/office/drawing/2018/hyperlinkcolor" val="tx"/>
                    </a:ext>
                  </a:extLst>
                </a:hlinkClick>
              </a:rPr>
              <a:t>Splunk</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27.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29">
                  <a:extLst>
                    <a:ext uri="{A12FA001-AC4F-418D-AE19-62706E023703}">
                      <ahyp:hlinkClr xmlns:ahyp="http://schemas.microsoft.com/office/drawing/2018/hyperlinkcolor" val="tx"/>
                    </a:ext>
                  </a:extLst>
                </a:hlinkClick>
              </a:rPr>
              <a:t>Secure Software Development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28.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30">
                  <a:extLst>
                    <a:ext uri="{A12FA001-AC4F-418D-AE19-62706E023703}">
                      <ahyp:hlinkClr xmlns:ahyp="http://schemas.microsoft.com/office/drawing/2018/hyperlinkcolor" val="tx"/>
                    </a:ext>
                  </a:extLst>
                </a:hlinkClick>
              </a:rPr>
              <a:t>Maryland Software Security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400" kern="0" dirty="0">
                <a:effectLst/>
                <a:latin typeface="Calibri" panose="020F0502020204030204" pitchFamily="34" charset="0"/>
                <a:ea typeface="Times New Roman" panose="02020603050405020304" pitchFamily="18" charset="0"/>
                <a:cs typeface="Calibri" panose="020F0502020204030204" pitchFamily="34" charset="0"/>
              </a:rPr>
              <a:t>29. </a:t>
            </a:r>
            <a:r>
              <a:rPr lang="en-US" sz="1400" u="sng" kern="0" dirty="0">
                <a:effectLst/>
                <a:latin typeface="Calibri" panose="020F0502020204030204" pitchFamily="34" charset="0"/>
                <a:ea typeface="Times New Roman" panose="02020603050405020304" pitchFamily="18" charset="0"/>
                <a:cs typeface="Calibri" panose="020F0502020204030204" pitchFamily="34" charset="0"/>
                <a:hlinkClick r:id="rId31">
                  <a:extLst>
                    <a:ext uri="{A12FA001-AC4F-418D-AE19-62706E023703}">
                      <ahyp:hlinkClr xmlns:ahyp="http://schemas.microsoft.com/office/drawing/2018/hyperlinkcolor" val="tx"/>
                    </a:ext>
                  </a:extLst>
                </a:hlinkClick>
              </a:rPr>
              <a:t>Cyber Threat Intelligience</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p>
        </p:txBody>
      </p:sp>
    </p:spTree>
    <p:extLst>
      <p:ext uri="{BB962C8B-B14F-4D97-AF65-F5344CB8AC3E}">
        <p14:creationId xmlns:p14="http://schemas.microsoft.com/office/powerpoint/2010/main" val="3701234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D69E42-643C-43A1-8CD6-3B5AC7EF6F93}"/>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pic>
        <p:nvPicPr>
          <p:cNvPr id="7" name="Picture 10">
            <a:extLst>
              <a:ext uri="{FF2B5EF4-FFF2-40B4-BE49-F238E27FC236}">
                <a16:creationId xmlns:a16="http://schemas.microsoft.com/office/drawing/2014/main" id="{70837F06-5052-4E40-BCBC-6617FB8D81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1C8B5DA1-CC3D-0022-2532-315D26ED6538}"/>
              </a:ext>
            </a:extLst>
          </p:cNvPr>
          <p:cNvPicPr>
            <a:picLocks noChangeAspect="1"/>
          </p:cNvPicPr>
          <p:nvPr/>
        </p:nvPicPr>
        <p:blipFill>
          <a:blip r:embed="rId3"/>
          <a:stretch>
            <a:fillRect/>
          </a:stretch>
        </p:blipFill>
        <p:spPr>
          <a:xfrm>
            <a:off x="747712" y="1704975"/>
            <a:ext cx="7648575" cy="1800225"/>
          </a:xfrm>
          <a:prstGeom prst="rect">
            <a:avLst/>
          </a:prstGeom>
        </p:spPr>
      </p:pic>
      <p:sp>
        <p:nvSpPr>
          <p:cNvPr id="14" name="TextBox 13">
            <a:extLst>
              <a:ext uri="{FF2B5EF4-FFF2-40B4-BE49-F238E27FC236}">
                <a16:creationId xmlns:a16="http://schemas.microsoft.com/office/drawing/2014/main" id="{95F66982-A545-AA9F-9865-A9EB14B635B1}"/>
              </a:ext>
            </a:extLst>
          </p:cNvPr>
          <p:cNvSpPr txBox="1"/>
          <p:nvPr/>
        </p:nvSpPr>
        <p:spPr>
          <a:xfrm>
            <a:off x="304800" y="3886200"/>
            <a:ext cx="8534400" cy="369332"/>
          </a:xfrm>
          <a:prstGeom prst="rect">
            <a:avLst/>
          </a:prstGeom>
          <a:noFill/>
        </p:spPr>
        <p:txBody>
          <a:bodyPr wrap="square">
            <a:spAutoFit/>
          </a:bodyPr>
          <a:lstStyle/>
          <a:p>
            <a:r>
              <a:rPr lang="en-US" sz="1800" i="0" dirty="0">
                <a:effectLst/>
                <a:latin typeface="Aptos" panose="020B0004020202020204" pitchFamily="34" charset="0"/>
              </a:rPr>
              <a:t>https://github.com/cloudcommunity/Free-Certifications?utm_source=tldrnewsletter</a:t>
            </a:r>
            <a:endParaRPr lang="en-US" sz="1800" dirty="0"/>
          </a:p>
        </p:txBody>
      </p:sp>
    </p:spTree>
    <p:extLst>
      <p:ext uri="{BB962C8B-B14F-4D97-AF65-F5344CB8AC3E}">
        <p14:creationId xmlns:p14="http://schemas.microsoft.com/office/powerpoint/2010/main" val="4279421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089"/>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4E8CEDD-59AE-47A9-929E-86107FE86D9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9132B48-4387-4572-A430-BEC4212939D2}"/>
                  </a:ext>
                </a:extLst>
              </p14:cNvPr>
              <p14:cNvContentPartPr/>
              <p14:nvPr/>
            </p14:nvContentPartPr>
            <p14:xfrm>
              <a:off x="7601036" y="3064462"/>
              <a:ext cx="360" cy="360"/>
            </p14:xfrm>
          </p:contentPart>
        </mc:Choice>
        <mc:Fallback xmlns="">
          <p:pic>
            <p:nvPicPr>
              <p:cNvPr id="2" name="Ink 1">
                <a:extLst>
                  <a:ext uri="{FF2B5EF4-FFF2-40B4-BE49-F238E27FC236}">
                    <a16:creationId xmlns:a16="http://schemas.microsoft.com/office/drawing/2014/main" id="{19132B48-4387-4572-A430-BEC4212939D2}"/>
                  </a:ext>
                </a:extLst>
              </p:cNvPr>
              <p:cNvPicPr/>
              <p:nvPr/>
            </p:nvPicPr>
            <p:blipFill>
              <a:blip r:embed="rId5"/>
              <a:stretch>
                <a:fillRect/>
              </a:stretch>
            </p:blipFill>
            <p:spPr>
              <a:xfrm>
                <a:off x="7592036" y="3055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9A7E421-05EB-4B73-8CBB-441CA9ECFA23}"/>
                  </a:ext>
                </a:extLst>
              </p14:cNvPr>
              <p14:cNvContentPartPr/>
              <p14:nvPr/>
            </p14:nvContentPartPr>
            <p14:xfrm>
              <a:off x="7420316" y="3109462"/>
              <a:ext cx="360" cy="360"/>
            </p14:xfrm>
          </p:contentPart>
        </mc:Choice>
        <mc:Fallback xmlns="">
          <p:pic>
            <p:nvPicPr>
              <p:cNvPr id="5" name="Ink 4">
                <a:extLst>
                  <a:ext uri="{FF2B5EF4-FFF2-40B4-BE49-F238E27FC236}">
                    <a16:creationId xmlns:a16="http://schemas.microsoft.com/office/drawing/2014/main" id="{49A7E421-05EB-4B73-8CBB-441CA9ECFA23}"/>
                  </a:ext>
                </a:extLst>
              </p:cNvPr>
              <p:cNvPicPr/>
              <p:nvPr/>
            </p:nvPicPr>
            <p:blipFill>
              <a:blip r:embed="rId7"/>
              <a:stretch>
                <a:fillRect/>
              </a:stretch>
            </p:blipFill>
            <p:spPr>
              <a:xfrm>
                <a:off x="7411316" y="3100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69352090-3EDC-4AE9-97A0-8E2585184CD1}"/>
                  </a:ext>
                </a:extLst>
              </p14:cNvPr>
              <p14:cNvContentPartPr/>
              <p14:nvPr/>
            </p14:nvContentPartPr>
            <p14:xfrm>
              <a:off x="6731996" y="3134662"/>
              <a:ext cx="360" cy="360"/>
            </p14:xfrm>
          </p:contentPart>
        </mc:Choice>
        <mc:Fallback xmlns="">
          <p:pic>
            <p:nvPicPr>
              <p:cNvPr id="12" name="Ink 11">
                <a:extLst>
                  <a:ext uri="{FF2B5EF4-FFF2-40B4-BE49-F238E27FC236}">
                    <a16:creationId xmlns:a16="http://schemas.microsoft.com/office/drawing/2014/main" id="{69352090-3EDC-4AE9-97A0-8E2585184CD1}"/>
                  </a:ext>
                </a:extLst>
              </p:cNvPr>
              <p:cNvPicPr/>
              <p:nvPr/>
            </p:nvPicPr>
            <p:blipFill>
              <a:blip r:embed="rId9"/>
              <a:stretch>
                <a:fillRect/>
              </a:stretch>
            </p:blipFill>
            <p:spPr>
              <a:xfrm>
                <a:off x="6722996" y="31256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BC151DB-386E-426D-9565-584E6D12237F}"/>
                  </a:ext>
                </a:extLst>
              </p14:cNvPr>
              <p14:cNvContentPartPr/>
              <p14:nvPr/>
            </p14:nvContentPartPr>
            <p14:xfrm>
              <a:off x="6415196" y="5044102"/>
              <a:ext cx="360" cy="360"/>
            </p14:xfrm>
          </p:contentPart>
        </mc:Choice>
        <mc:Fallback xmlns="">
          <p:pic>
            <p:nvPicPr>
              <p:cNvPr id="13" name="Ink 12">
                <a:extLst>
                  <a:ext uri="{FF2B5EF4-FFF2-40B4-BE49-F238E27FC236}">
                    <a16:creationId xmlns:a16="http://schemas.microsoft.com/office/drawing/2014/main" id="{2BC151DB-386E-426D-9565-584E6D12237F}"/>
                  </a:ext>
                </a:extLst>
              </p:cNvPr>
              <p:cNvPicPr/>
              <p:nvPr/>
            </p:nvPicPr>
            <p:blipFill>
              <a:blip r:embed="rId5"/>
              <a:stretch>
                <a:fillRect/>
              </a:stretch>
            </p:blipFill>
            <p:spPr>
              <a:xfrm>
                <a:off x="6406196" y="5035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C9FDD983-C5CB-47FA-874B-46727F4C7623}"/>
                  </a:ext>
                </a:extLst>
              </p14:cNvPr>
              <p14:cNvContentPartPr/>
              <p14:nvPr/>
            </p14:nvContentPartPr>
            <p14:xfrm>
              <a:off x="7405196" y="3145102"/>
              <a:ext cx="360" cy="360"/>
            </p14:xfrm>
          </p:contentPart>
        </mc:Choice>
        <mc:Fallback xmlns="">
          <p:pic>
            <p:nvPicPr>
              <p:cNvPr id="14" name="Ink 13">
                <a:extLst>
                  <a:ext uri="{FF2B5EF4-FFF2-40B4-BE49-F238E27FC236}">
                    <a16:creationId xmlns:a16="http://schemas.microsoft.com/office/drawing/2014/main" id="{C9FDD983-C5CB-47FA-874B-46727F4C7623}"/>
                  </a:ext>
                </a:extLst>
              </p:cNvPr>
              <p:cNvPicPr/>
              <p:nvPr/>
            </p:nvPicPr>
            <p:blipFill>
              <a:blip r:embed="rId5"/>
              <a:stretch>
                <a:fillRect/>
              </a:stretch>
            </p:blipFill>
            <p:spPr>
              <a:xfrm>
                <a:off x="7396196" y="3136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DE0735D8-64B5-43F4-B268-C97313FA96E7}"/>
                  </a:ext>
                </a:extLst>
              </p14:cNvPr>
              <p14:cNvContentPartPr/>
              <p14:nvPr/>
            </p14:nvContentPartPr>
            <p14:xfrm>
              <a:off x="7500596" y="3069502"/>
              <a:ext cx="360" cy="360"/>
            </p14:xfrm>
          </p:contentPart>
        </mc:Choice>
        <mc:Fallback xmlns="">
          <p:pic>
            <p:nvPicPr>
              <p:cNvPr id="15" name="Ink 14">
                <a:extLst>
                  <a:ext uri="{FF2B5EF4-FFF2-40B4-BE49-F238E27FC236}">
                    <a16:creationId xmlns:a16="http://schemas.microsoft.com/office/drawing/2014/main" id="{DE0735D8-64B5-43F4-B268-C97313FA96E7}"/>
                  </a:ext>
                </a:extLst>
              </p:cNvPr>
              <p:cNvPicPr/>
              <p:nvPr/>
            </p:nvPicPr>
            <p:blipFill>
              <a:blip r:embed="rId5"/>
              <a:stretch>
                <a:fillRect/>
              </a:stretch>
            </p:blipFill>
            <p:spPr>
              <a:xfrm>
                <a:off x="7491596" y="3060502"/>
                <a:ext cx="18000" cy="18000"/>
              </a:xfrm>
              <a:prstGeom prst="rect">
                <a:avLst/>
              </a:prstGeom>
            </p:spPr>
          </p:pic>
        </mc:Fallback>
      </mc:AlternateContent>
      <p:pic>
        <p:nvPicPr>
          <p:cNvPr id="9" name="Picture 8">
            <a:extLst>
              <a:ext uri="{FF2B5EF4-FFF2-40B4-BE49-F238E27FC236}">
                <a16:creationId xmlns:a16="http://schemas.microsoft.com/office/drawing/2014/main" id="{2320C1B1-21C9-44E7-AE7C-35832B00614A}"/>
              </a:ext>
            </a:extLst>
          </p:cNvPr>
          <p:cNvPicPr>
            <a:picLocks noChangeAspect="1"/>
          </p:cNvPicPr>
          <p:nvPr/>
        </p:nvPicPr>
        <p:blipFill>
          <a:blip r:embed="rId13"/>
          <a:stretch>
            <a:fillRect/>
          </a:stretch>
        </p:blipFill>
        <p:spPr>
          <a:xfrm>
            <a:off x="152400" y="1371600"/>
            <a:ext cx="1528900" cy="824173"/>
          </a:xfrm>
          <a:prstGeom prst="rect">
            <a:avLst/>
          </a:prstGeom>
        </p:spPr>
      </p:pic>
      <p:sp>
        <p:nvSpPr>
          <p:cNvPr id="10" name="TextBox 9">
            <a:extLst>
              <a:ext uri="{FF2B5EF4-FFF2-40B4-BE49-F238E27FC236}">
                <a16:creationId xmlns:a16="http://schemas.microsoft.com/office/drawing/2014/main" id="{3895F8E6-3FDC-4C4F-952F-F59E44E51DEB}"/>
              </a:ext>
            </a:extLst>
          </p:cNvPr>
          <p:cNvSpPr txBox="1"/>
          <p:nvPr/>
        </p:nvSpPr>
        <p:spPr>
          <a:xfrm>
            <a:off x="1676400" y="1194137"/>
            <a:ext cx="6858000" cy="1015663"/>
          </a:xfrm>
          <a:prstGeom prst="rect">
            <a:avLst/>
          </a:prstGeom>
          <a:noFill/>
        </p:spPr>
        <p:txBody>
          <a:bodyPr wrap="square" rtlCol="0">
            <a:spAutoFit/>
          </a:bodyPr>
          <a:lstStyle/>
          <a:p>
            <a:pPr algn="ctr"/>
            <a:r>
              <a:rPr lang="en-US" sz="1800" b="1" dirty="0"/>
              <a:t>Upcoming Summits</a:t>
            </a:r>
          </a:p>
          <a:p>
            <a:r>
              <a:rPr lang="en-US" sz="1400" dirty="0"/>
              <a:t>Summit &amp; Training events provide an immersive training experience that arms attendees with deep-knowledge and actionable information and has a lasting impact on their careers and their organization’s security programs. </a:t>
            </a:r>
            <a:r>
              <a:rPr lang="en-US" sz="1100" b="0" i="0" dirty="0">
                <a:solidFill>
                  <a:srgbClr val="000000"/>
                </a:solidFill>
                <a:effectLst/>
                <a:latin typeface="Calibri" panose="020F0502020204030204" pitchFamily="34" charset="0"/>
              </a:rPr>
              <a:t> </a:t>
            </a:r>
            <a:r>
              <a:rPr lang="en-US" sz="1400" b="1" i="0" dirty="0">
                <a:effectLst/>
                <a:latin typeface="Calibri" panose="020F0502020204030204" pitchFamily="34" charset="0"/>
                <a:hlinkClick r:id="rId14">
                  <a:extLst>
                    <a:ext uri="{A12FA001-AC4F-418D-AE19-62706E023703}">
                      <ahyp:hlinkClr xmlns:ahyp="http://schemas.microsoft.com/office/drawing/2018/hyperlinkcolor" val="tx"/>
                    </a:ext>
                  </a:extLst>
                </a:hlinkClick>
              </a:rPr>
              <a:t>https://www.sans.org/cyber-security-summit</a:t>
            </a:r>
            <a:endParaRPr lang="en-US" sz="1100" b="1" u="sng" dirty="0"/>
          </a:p>
        </p:txBody>
      </p:sp>
      <p:graphicFrame>
        <p:nvGraphicFramePr>
          <p:cNvPr id="11" name="Table 15">
            <a:extLst>
              <a:ext uri="{FF2B5EF4-FFF2-40B4-BE49-F238E27FC236}">
                <a16:creationId xmlns:a16="http://schemas.microsoft.com/office/drawing/2014/main" id="{E362EADC-D7C9-4451-A759-3CD2F4D54CA3}"/>
              </a:ext>
            </a:extLst>
          </p:cNvPr>
          <p:cNvGraphicFramePr>
            <a:graphicFrameLocks noGrp="1"/>
          </p:cNvGraphicFramePr>
          <p:nvPr>
            <p:extLst>
              <p:ext uri="{D42A27DB-BD31-4B8C-83A1-F6EECF244321}">
                <p14:modId xmlns:p14="http://schemas.microsoft.com/office/powerpoint/2010/main" val="1996738067"/>
              </p:ext>
            </p:extLst>
          </p:nvPr>
        </p:nvGraphicFramePr>
        <p:xfrm>
          <a:off x="457200" y="2133601"/>
          <a:ext cx="8229600" cy="3919581"/>
        </p:xfrm>
        <a:graphic>
          <a:graphicData uri="http://schemas.openxmlformats.org/drawingml/2006/table">
            <a:tbl>
              <a:tblPr firstRow="1" bandRow="1">
                <a:tableStyleId>{5C22544A-7EE6-4342-B048-85BDC9FD1C3A}</a:tableStyleId>
              </a:tblPr>
              <a:tblGrid>
                <a:gridCol w="2764522">
                  <a:extLst>
                    <a:ext uri="{9D8B030D-6E8A-4147-A177-3AD203B41FA5}">
                      <a16:colId xmlns:a16="http://schemas.microsoft.com/office/drawing/2014/main" val="1456952321"/>
                    </a:ext>
                  </a:extLst>
                </a:gridCol>
                <a:gridCol w="2732539">
                  <a:extLst>
                    <a:ext uri="{9D8B030D-6E8A-4147-A177-3AD203B41FA5}">
                      <a16:colId xmlns:a16="http://schemas.microsoft.com/office/drawing/2014/main" val="1759704118"/>
                    </a:ext>
                  </a:extLst>
                </a:gridCol>
                <a:gridCol w="2732539">
                  <a:extLst>
                    <a:ext uri="{9D8B030D-6E8A-4147-A177-3AD203B41FA5}">
                      <a16:colId xmlns:a16="http://schemas.microsoft.com/office/drawing/2014/main" val="656689372"/>
                    </a:ext>
                  </a:extLst>
                </a:gridCol>
              </a:tblGrid>
              <a:tr h="322474">
                <a:tc>
                  <a:txBody>
                    <a:bodyPr/>
                    <a:lstStyle/>
                    <a:p>
                      <a:r>
                        <a:rPr lang="en-US" sz="1600" b="1" dirty="0">
                          <a:solidFill>
                            <a:schemeClr val="tx1"/>
                          </a:solidFill>
                        </a:rPr>
                        <a:t>Event</a:t>
                      </a:r>
                    </a:p>
                  </a:txBody>
                  <a:tcPr/>
                </a:tc>
                <a:tc>
                  <a:txBody>
                    <a:bodyPr/>
                    <a:lstStyle/>
                    <a:p>
                      <a:r>
                        <a:rPr lang="en-US" sz="1600" b="1" dirty="0">
                          <a:solidFill>
                            <a:schemeClr val="tx1"/>
                          </a:solidFill>
                        </a:rPr>
                        <a:t>Location</a:t>
                      </a:r>
                    </a:p>
                  </a:txBody>
                  <a:tcPr/>
                </a:tc>
                <a:tc>
                  <a:txBody>
                    <a:bodyPr/>
                    <a:lstStyle/>
                    <a:p>
                      <a:r>
                        <a:rPr lang="en-US" sz="1600" b="1" dirty="0">
                          <a:solidFill>
                            <a:schemeClr val="tx1"/>
                          </a:solidFill>
                        </a:rPr>
                        <a:t>Dates</a:t>
                      </a:r>
                    </a:p>
                  </a:txBody>
                  <a:tcPr/>
                </a:tc>
                <a:extLst>
                  <a:ext uri="{0D108BD9-81ED-4DB2-BD59-A6C34878D82A}">
                    <a16:rowId xmlns:a16="http://schemas.microsoft.com/office/drawing/2014/main" val="2274161359"/>
                  </a:ext>
                </a:extLst>
              </a:tr>
              <a:tr h="487375">
                <a:tc>
                  <a:txBody>
                    <a:bodyPr/>
                    <a:lstStyle/>
                    <a:p>
                      <a:r>
                        <a:rPr lang="en-US" sz="1100" b="1" i="0" u="sng" kern="1200" dirty="0">
                          <a:solidFill>
                            <a:schemeClr val="tx1"/>
                          </a:solidFill>
                          <a:effectLst/>
                          <a:latin typeface="+mn-lt"/>
                          <a:ea typeface="+mn-ea"/>
                          <a:cs typeface="+mn-cs"/>
                        </a:rPr>
                        <a:t>Cyber Threat Intelligence Summit &amp; Training 2024</a:t>
                      </a:r>
                      <a:endParaRPr lang="en-US" sz="1100" b="1" dirty="0">
                        <a:solidFill>
                          <a:schemeClr val="tx1"/>
                        </a:solidFill>
                        <a:effectLst/>
                      </a:endParaRPr>
                    </a:p>
                  </a:txBody>
                  <a:tcPr marL="133350" marR="133350" marT="76200" marB="95250" anchor="ctr"/>
                </a:tc>
                <a:tc>
                  <a:txBody>
                    <a:bodyPr/>
                    <a:lstStyle/>
                    <a:p>
                      <a:r>
                        <a:rPr lang="en-US" sz="1100" b="1" i="0" kern="1200" dirty="0">
                          <a:solidFill>
                            <a:schemeClr val="tx1"/>
                          </a:solidFill>
                          <a:effectLst/>
                          <a:latin typeface="+mn-lt"/>
                          <a:ea typeface="+mn-ea"/>
                          <a:cs typeface="+mn-cs"/>
                        </a:rPr>
                        <a:t>Washington, DC &amp; Virtual</a:t>
                      </a:r>
                      <a:endParaRPr lang="en-US" sz="1100" b="1" dirty="0">
                        <a:solidFill>
                          <a:schemeClr val="tx1"/>
                        </a:solidFill>
                        <a:effectLst/>
                      </a:endParaRPr>
                    </a:p>
                  </a:txBody>
                  <a:tcPr marL="133350" marR="133350" marT="76200" marB="95250" anchor="ctr"/>
                </a:tc>
                <a:tc>
                  <a:txBody>
                    <a:bodyPr/>
                    <a:lstStyle/>
                    <a:p>
                      <a:r>
                        <a:rPr lang="en-US" sz="1100" b="1" i="0" kern="1200" dirty="0">
                          <a:solidFill>
                            <a:schemeClr val="tx1"/>
                          </a:solidFill>
                          <a:effectLst/>
                          <a:latin typeface="+mn-lt"/>
                          <a:ea typeface="+mn-ea"/>
                          <a:cs typeface="+mn-cs"/>
                        </a:rPr>
                        <a:t>Summit: Jan 29-30</a:t>
                      </a:r>
                      <a:br>
                        <a:rPr lang="en-US" sz="1100" b="1" dirty="0">
                          <a:solidFill>
                            <a:schemeClr val="tx1"/>
                          </a:solidFill>
                        </a:rPr>
                      </a:br>
                      <a:r>
                        <a:rPr lang="en-US" sz="1100" b="1" i="0" kern="1200" dirty="0">
                          <a:solidFill>
                            <a:schemeClr val="tx1"/>
                          </a:solidFill>
                          <a:effectLst/>
                          <a:latin typeface="+mn-lt"/>
                          <a:ea typeface="+mn-ea"/>
                          <a:cs typeface="+mn-cs"/>
                        </a:rPr>
                        <a:t>Training: Jan 31 - Feb 5</a:t>
                      </a:r>
                      <a:endParaRPr lang="en-US" sz="1100" b="1" dirty="0">
                        <a:solidFill>
                          <a:schemeClr val="tx1"/>
                        </a:solidFill>
                        <a:effectLst/>
                      </a:endParaRPr>
                    </a:p>
                  </a:txBody>
                  <a:tcPr marL="133350" marR="133350" marT="76200" marB="95250" anchor="ctr"/>
                </a:tc>
                <a:extLst>
                  <a:ext uri="{0D108BD9-81ED-4DB2-BD59-A6C34878D82A}">
                    <a16:rowId xmlns:a16="http://schemas.microsoft.com/office/drawing/2014/main" val="828955416"/>
                  </a:ext>
                </a:extLst>
              </a:tr>
              <a:tr h="487375">
                <a:tc>
                  <a:txBody>
                    <a:bodyPr/>
                    <a:lstStyle/>
                    <a:p>
                      <a:r>
                        <a:rPr lang="en-US" sz="1100" b="1" i="0" u="sng" kern="1200" dirty="0">
                          <a:solidFill>
                            <a:schemeClr val="tx1"/>
                          </a:solidFill>
                          <a:effectLst/>
                          <a:latin typeface="+mn-lt"/>
                          <a:ea typeface="+mn-ea"/>
                          <a:cs typeface="+mn-cs"/>
                          <a:hlinkClick r:id="rId15">
                            <a:extLst>
                              <a:ext uri="{A12FA001-AC4F-418D-AE19-62706E023703}">
                                <ahyp:hlinkClr xmlns:ahyp="http://schemas.microsoft.com/office/drawing/2018/hyperlinkcolor" val="tx"/>
                              </a:ext>
                            </a:extLst>
                          </a:hlinkClick>
                        </a:rPr>
                        <a:t>OSINT Summit &amp; Training 2024</a:t>
                      </a:r>
                      <a:endParaRPr lang="en-US" sz="1100" b="1" dirty="0">
                        <a:solidFill>
                          <a:schemeClr val="tx1"/>
                        </a:solidFill>
                        <a:effectLst/>
                      </a:endParaRPr>
                    </a:p>
                  </a:txBody>
                  <a:tcPr marL="133350" marR="133350" marT="76200" marB="95250" anchor="ctr"/>
                </a:tc>
                <a:tc>
                  <a:txBody>
                    <a:bodyPr/>
                    <a:lstStyle/>
                    <a:p>
                      <a:r>
                        <a:rPr lang="en-US" sz="1100" b="1" i="0" kern="1200" dirty="0">
                          <a:solidFill>
                            <a:schemeClr val="tx1"/>
                          </a:solidFill>
                          <a:effectLst/>
                          <a:latin typeface="+mn-lt"/>
                          <a:ea typeface="+mn-ea"/>
                          <a:cs typeface="+mn-cs"/>
                        </a:rPr>
                        <a:t>Arlington, VA &amp; Virtual</a:t>
                      </a:r>
                      <a:endParaRPr lang="en-US" sz="1100" b="1" dirty="0">
                        <a:solidFill>
                          <a:schemeClr val="tx1"/>
                        </a:solidFill>
                        <a:effectLst/>
                      </a:endParaRPr>
                    </a:p>
                  </a:txBody>
                  <a:tcPr marL="133350" marR="133350" marT="76200" marB="95250" anchor="ctr"/>
                </a:tc>
                <a:tc>
                  <a:txBody>
                    <a:bodyPr/>
                    <a:lstStyle/>
                    <a:p>
                      <a:r>
                        <a:rPr lang="en-US" sz="1100" b="1" i="0" kern="1200" dirty="0">
                          <a:solidFill>
                            <a:schemeClr val="tx1"/>
                          </a:solidFill>
                          <a:effectLst/>
                          <a:latin typeface="+mn-lt"/>
                          <a:ea typeface="+mn-ea"/>
                          <a:cs typeface="+mn-cs"/>
                        </a:rPr>
                        <a:t>Summit: Feb 29 - Mar1</a:t>
                      </a:r>
                      <a:br>
                        <a:rPr lang="en-US" sz="1100" b="1" dirty="0">
                          <a:solidFill>
                            <a:schemeClr val="tx1"/>
                          </a:solidFill>
                        </a:rPr>
                      </a:br>
                      <a:r>
                        <a:rPr lang="en-US" sz="1100" b="1" i="0" kern="1200" dirty="0">
                          <a:solidFill>
                            <a:schemeClr val="tx1"/>
                          </a:solidFill>
                          <a:effectLst/>
                          <a:latin typeface="+mn-lt"/>
                          <a:ea typeface="+mn-ea"/>
                          <a:cs typeface="+mn-cs"/>
                        </a:rPr>
                        <a:t>Training: Mar 2-7</a:t>
                      </a:r>
                      <a:endParaRPr lang="en-US" sz="1100" b="1" dirty="0">
                        <a:solidFill>
                          <a:schemeClr val="tx1"/>
                        </a:solidFill>
                        <a:effectLst/>
                      </a:endParaRPr>
                    </a:p>
                  </a:txBody>
                  <a:tcPr marL="133350" marR="133350" marT="76200" marB="95250" anchor="ctr"/>
                </a:tc>
                <a:extLst>
                  <a:ext uri="{0D108BD9-81ED-4DB2-BD59-A6C34878D82A}">
                    <a16:rowId xmlns:a16="http://schemas.microsoft.com/office/drawing/2014/main" val="3405723261"/>
                  </a:ext>
                </a:extLst>
              </a:tr>
              <a:tr h="487375">
                <a:tc>
                  <a:txBody>
                    <a:bodyPr/>
                    <a:lstStyle/>
                    <a:p>
                      <a:r>
                        <a:rPr lang="en-US" sz="1100" b="1" u="sng" dirty="0">
                          <a:solidFill>
                            <a:schemeClr val="tx1"/>
                          </a:solidFill>
                          <a:effectLst/>
                        </a:rPr>
                        <a:t>New2Cyber Summit &amp; Training</a:t>
                      </a:r>
                      <a:endParaRPr lang="en-US" sz="1100" b="1" dirty="0">
                        <a:solidFill>
                          <a:schemeClr val="tx1"/>
                        </a:solidFill>
                        <a:effectLst/>
                      </a:endParaRPr>
                    </a:p>
                  </a:txBody>
                  <a:tcPr marL="133350" marR="133350" marT="76200" marB="95250" anchor="ctr"/>
                </a:tc>
                <a:tc>
                  <a:txBody>
                    <a:bodyPr/>
                    <a:lstStyle/>
                    <a:p>
                      <a:r>
                        <a:rPr lang="en-US" sz="1100" b="1" dirty="0">
                          <a:solidFill>
                            <a:schemeClr val="tx1"/>
                          </a:solidFill>
                          <a:effectLst/>
                        </a:rPr>
                        <a:t>Virtual</a:t>
                      </a:r>
                    </a:p>
                  </a:txBody>
                  <a:tcPr marL="133350" marR="133350" marT="76200" marB="95250" anchor="ctr"/>
                </a:tc>
                <a:tc>
                  <a:txBody>
                    <a:bodyPr/>
                    <a:lstStyle/>
                    <a:p>
                      <a:r>
                        <a:rPr lang="en-US" sz="1100" b="1" dirty="0">
                          <a:solidFill>
                            <a:schemeClr val="tx1"/>
                          </a:solidFill>
                          <a:effectLst/>
                        </a:rPr>
                        <a:t>Summit: April 4</a:t>
                      </a:r>
                    </a:p>
                    <a:p>
                      <a:r>
                        <a:rPr lang="en-US" sz="1100" b="1" dirty="0">
                          <a:solidFill>
                            <a:schemeClr val="tx1"/>
                          </a:solidFill>
                          <a:effectLst/>
                        </a:rPr>
                        <a:t>Training: April 8-13</a:t>
                      </a:r>
                    </a:p>
                  </a:txBody>
                  <a:tcPr marL="133350" marR="133350" marT="76200" marB="95250" anchor="ctr"/>
                </a:tc>
                <a:extLst>
                  <a:ext uri="{0D108BD9-81ED-4DB2-BD59-A6C34878D82A}">
                    <a16:rowId xmlns:a16="http://schemas.microsoft.com/office/drawing/2014/main" val="2538738396"/>
                  </a:ext>
                </a:extLst>
              </a:tr>
              <a:tr h="350217">
                <a:tc>
                  <a:txBody>
                    <a:bodyPr/>
                    <a:lstStyle/>
                    <a:p>
                      <a:r>
                        <a:rPr lang="en-US" sz="1100" b="1" u="none" strike="noStrike" dirty="0">
                          <a:solidFill>
                            <a:schemeClr val="tx1"/>
                          </a:solidFill>
                          <a:effectLst/>
                        </a:rPr>
                        <a:t>Cybersecurity Leadership Summit</a:t>
                      </a:r>
                      <a:endParaRPr lang="en-US" sz="1100" b="1" dirty="0">
                        <a:solidFill>
                          <a:schemeClr val="tx1"/>
                        </a:solidFill>
                        <a:effectLst/>
                      </a:endParaRPr>
                    </a:p>
                  </a:txBody>
                  <a:tcPr marL="133350" marR="133350" marT="76200" marB="95250" anchor="ctr"/>
                </a:tc>
                <a:tc>
                  <a:txBody>
                    <a:bodyPr/>
                    <a:lstStyle/>
                    <a:p>
                      <a:r>
                        <a:rPr lang="en-US" sz="1100" b="1" dirty="0">
                          <a:solidFill>
                            <a:schemeClr val="tx1"/>
                          </a:solidFill>
                          <a:effectLst/>
                        </a:rPr>
                        <a:t>Virtual</a:t>
                      </a:r>
                    </a:p>
                  </a:txBody>
                  <a:tcPr marL="133350" marR="133350" marT="76200" marB="95250" anchor="ctr"/>
                </a:tc>
                <a:tc>
                  <a:txBody>
                    <a:bodyPr/>
                    <a:lstStyle/>
                    <a:p>
                      <a:r>
                        <a:rPr lang="en-US" sz="1100" b="1" dirty="0">
                          <a:solidFill>
                            <a:schemeClr val="tx1"/>
                          </a:solidFill>
                          <a:effectLst/>
                        </a:rPr>
                        <a:t>Summit: Thursday, May 16</a:t>
                      </a:r>
                    </a:p>
                  </a:txBody>
                  <a:tcPr marL="133350" marR="133350" marT="76200" marB="95250" anchor="ctr"/>
                </a:tc>
                <a:extLst>
                  <a:ext uri="{0D108BD9-81ED-4DB2-BD59-A6C34878D82A}">
                    <a16:rowId xmlns:a16="http://schemas.microsoft.com/office/drawing/2014/main" val="4029032968"/>
                  </a:ext>
                </a:extLst>
              </a:tr>
              <a:tr h="350217">
                <a:tc>
                  <a:txBody>
                    <a:bodyPr/>
                    <a:lstStyle/>
                    <a:p>
                      <a:r>
                        <a:rPr lang="en-US" sz="1100" b="1" u="none" strike="noStrike" dirty="0">
                          <a:solidFill>
                            <a:schemeClr val="tx1"/>
                          </a:solidFill>
                          <a:effectLst/>
                        </a:rPr>
                        <a:t>Ransomware Summit</a:t>
                      </a:r>
                      <a:endParaRPr lang="en-US" sz="1100" b="1" dirty="0">
                        <a:solidFill>
                          <a:schemeClr val="tx1"/>
                        </a:solidFill>
                        <a:effectLst/>
                      </a:endParaRPr>
                    </a:p>
                  </a:txBody>
                  <a:tcPr marL="133350" marR="133350" marT="76200" marB="95250" anchor="ctr"/>
                </a:tc>
                <a:tc>
                  <a:txBody>
                    <a:bodyPr/>
                    <a:lstStyle/>
                    <a:p>
                      <a:r>
                        <a:rPr lang="en-US" sz="1100" b="1" dirty="0">
                          <a:solidFill>
                            <a:schemeClr val="tx1"/>
                          </a:solidFill>
                          <a:effectLst/>
                        </a:rPr>
                        <a:t>Virtual</a:t>
                      </a:r>
                    </a:p>
                  </a:txBody>
                  <a:tcPr marL="133350" marR="133350" marT="76200" marB="95250" anchor="ctr"/>
                </a:tc>
                <a:tc>
                  <a:txBody>
                    <a:bodyPr/>
                    <a:lstStyle/>
                    <a:p>
                      <a:r>
                        <a:rPr lang="en-US" sz="1100" b="1" dirty="0">
                          <a:solidFill>
                            <a:schemeClr val="tx1"/>
                          </a:solidFill>
                          <a:effectLst/>
                        </a:rPr>
                        <a:t>Summit: Friday, May 31</a:t>
                      </a:r>
                    </a:p>
                  </a:txBody>
                  <a:tcPr marL="133350" marR="133350" marT="76200" marB="95250" anchor="ctr"/>
                </a:tc>
                <a:extLst>
                  <a:ext uri="{0D108BD9-81ED-4DB2-BD59-A6C34878D82A}">
                    <a16:rowId xmlns:a16="http://schemas.microsoft.com/office/drawing/2014/main" val="3674730438"/>
                  </a:ext>
                </a:extLst>
              </a:tr>
              <a:tr h="648612">
                <a:tc>
                  <a:txBody>
                    <a:bodyPr/>
                    <a:lstStyle/>
                    <a:p>
                      <a:r>
                        <a:rPr lang="en-US" sz="1100" b="1" u="none" strike="noStrike" dirty="0">
                          <a:solidFill>
                            <a:schemeClr val="tx1"/>
                          </a:solidFill>
                          <a:effectLst/>
                        </a:rPr>
                        <a:t>ICS Security Summit &amp; Training</a:t>
                      </a:r>
                      <a:endParaRPr lang="en-US" sz="1100" b="1" dirty="0">
                        <a:solidFill>
                          <a:schemeClr val="tx1"/>
                        </a:solidFill>
                        <a:effectLst/>
                      </a:endParaRPr>
                    </a:p>
                  </a:txBody>
                  <a:tcPr marL="133350" marR="133350" marT="76200" marB="95250" anchor="ctr"/>
                </a:tc>
                <a:tc>
                  <a:txBody>
                    <a:bodyPr/>
                    <a:lstStyle/>
                    <a:p>
                      <a:r>
                        <a:rPr lang="en-US" sz="1100" b="1" dirty="0">
                          <a:solidFill>
                            <a:schemeClr val="tx1"/>
                          </a:solidFill>
                          <a:effectLst/>
                        </a:rPr>
                        <a:t>Orlando, Fl &amp; Virtual</a:t>
                      </a:r>
                    </a:p>
                  </a:txBody>
                  <a:tcPr marL="133350" marR="133350" marT="76200" marB="95250" anchor="ctr"/>
                </a:tc>
                <a:tc>
                  <a:txBody>
                    <a:bodyPr/>
                    <a:lstStyle/>
                    <a:p>
                      <a:r>
                        <a:rPr lang="en-US" sz="1100" b="1" dirty="0">
                          <a:solidFill>
                            <a:schemeClr val="tx1"/>
                          </a:solidFill>
                          <a:effectLst/>
                        </a:rPr>
                        <a:t>Day 0: June 16</a:t>
                      </a:r>
                    </a:p>
                    <a:p>
                      <a:r>
                        <a:rPr lang="en-US" sz="1100" b="1" dirty="0">
                          <a:solidFill>
                            <a:schemeClr val="tx1"/>
                          </a:solidFill>
                          <a:effectLst/>
                        </a:rPr>
                        <a:t>Summit: June 17-18</a:t>
                      </a:r>
                    </a:p>
                    <a:p>
                      <a:r>
                        <a:rPr lang="en-US" sz="1100" b="1" dirty="0">
                          <a:solidFill>
                            <a:schemeClr val="tx1"/>
                          </a:solidFill>
                          <a:effectLst/>
                        </a:rPr>
                        <a:t>Training: June 19-24</a:t>
                      </a:r>
                    </a:p>
                  </a:txBody>
                  <a:tcPr marL="133350" marR="133350" marT="76200" marB="95250" anchor="ctr"/>
                </a:tc>
                <a:extLst>
                  <a:ext uri="{0D108BD9-81ED-4DB2-BD59-A6C34878D82A}">
                    <a16:rowId xmlns:a16="http://schemas.microsoft.com/office/drawing/2014/main" val="4070120256"/>
                  </a:ext>
                </a:extLst>
              </a:tr>
              <a:tr h="350217">
                <a:tc>
                  <a:txBody>
                    <a:bodyPr/>
                    <a:lstStyle/>
                    <a:p>
                      <a:r>
                        <a:rPr lang="en-US" sz="1100" b="1" u="none" strike="noStrike" dirty="0">
                          <a:solidFill>
                            <a:schemeClr val="tx1"/>
                          </a:solidFill>
                          <a:effectLst/>
                        </a:rPr>
                        <a:t>Neurodiversity in Cybersecurity Summit</a:t>
                      </a:r>
                      <a:endParaRPr lang="en-US" sz="1100" b="1" dirty="0">
                        <a:solidFill>
                          <a:schemeClr val="tx1"/>
                        </a:solidFill>
                        <a:effectLst/>
                      </a:endParaRPr>
                    </a:p>
                  </a:txBody>
                  <a:tcPr marL="133350" marR="133350" marT="76200" marB="95250" anchor="ctr"/>
                </a:tc>
                <a:tc>
                  <a:txBody>
                    <a:bodyPr/>
                    <a:lstStyle/>
                    <a:p>
                      <a:r>
                        <a:rPr lang="en-US" sz="1100" b="1" dirty="0">
                          <a:solidFill>
                            <a:schemeClr val="tx1"/>
                          </a:solidFill>
                          <a:effectLst/>
                        </a:rPr>
                        <a:t>Virtual</a:t>
                      </a:r>
                    </a:p>
                  </a:txBody>
                  <a:tcPr marL="133350" marR="133350" marT="76200" marB="95250" anchor="ctr"/>
                </a:tc>
                <a:tc>
                  <a:txBody>
                    <a:bodyPr/>
                    <a:lstStyle/>
                    <a:p>
                      <a:r>
                        <a:rPr lang="en-US" sz="1100" b="1" dirty="0">
                          <a:solidFill>
                            <a:schemeClr val="tx1"/>
                          </a:solidFill>
                          <a:effectLst/>
                        </a:rPr>
                        <a:t>Summit: Thursday, June 27</a:t>
                      </a:r>
                    </a:p>
                  </a:txBody>
                  <a:tcPr marL="133350" marR="133350" marT="76200" marB="95250" anchor="ctr"/>
                </a:tc>
                <a:extLst>
                  <a:ext uri="{0D108BD9-81ED-4DB2-BD59-A6C34878D82A}">
                    <a16:rowId xmlns:a16="http://schemas.microsoft.com/office/drawing/2014/main" val="3451188370"/>
                  </a:ext>
                </a:extLst>
              </a:tr>
              <a:tr h="326138">
                <a:tc>
                  <a:txBody>
                    <a:bodyPr/>
                    <a:lstStyle/>
                    <a:p>
                      <a:r>
                        <a:rPr lang="en-US" sz="1100" b="1" u="none" strike="noStrike" dirty="0">
                          <a:solidFill>
                            <a:schemeClr val="tx1"/>
                          </a:solidFill>
                          <a:effectLst/>
                        </a:rPr>
                        <a:t>SSA Managing Human Risk Summit 2024</a:t>
                      </a:r>
                      <a:endParaRPr lang="en-US" sz="1100" b="1" dirty="0">
                        <a:solidFill>
                          <a:schemeClr val="tx1"/>
                        </a:solidFill>
                        <a:effectLst/>
                      </a:endParaRPr>
                    </a:p>
                  </a:txBody>
                  <a:tcPr marL="133350" marR="133350" marT="76200" marB="95250" anchor="ctr"/>
                </a:tc>
                <a:tc>
                  <a:txBody>
                    <a:bodyPr/>
                    <a:lstStyle/>
                    <a:p>
                      <a:r>
                        <a:rPr lang="en-US" sz="1100" b="1" dirty="0">
                          <a:solidFill>
                            <a:schemeClr val="tx1"/>
                          </a:solidFill>
                          <a:effectLst/>
                        </a:rPr>
                        <a:t>Norfolk, VA &amp; Virtual</a:t>
                      </a:r>
                    </a:p>
                  </a:txBody>
                  <a:tcPr marL="133350" marR="133350" marT="76200" marB="95250" anchor="ctr"/>
                </a:tc>
                <a:tc>
                  <a:txBody>
                    <a:bodyPr/>
                    <a:lstStyle/>
                    <a:p>
                      <a:r>
                        <a:rPr lang="en-US" sz="1100" b="1" dirty="0">
                          <a:solidFill>
                            <a:schemeClr val="tx1"/>
                          </a:solidFill>
                          <a:effectLst/>
                        </a:rPr>
                        <a:t>Summit: Jul 29-Aug 7</a:t>
                      </a:r>
                    </a:p>
                  </a:txBody>
                  <a:tcPr marL="133350" marR="133350" marT="76200" marB="95250" anchor="ctr"/>
                </a:tc>
                <a:extLst>
                  <a:ext uri="{0D108BD9-81ED-4DB2-BD59-A6C34878D82A}">
                    <a16:rowId xmlns:a16="http://schemas.microsoft.com/office/drawing/2014/main" val="3075842398"/>
                  </a:ext>
                </a:extLst>
              </a:tr>
            </a:tbl>
          </a:graphicData>
        </a:graphic>
      </p:graphicFrame>
    </p:spTree>
    <p:extLst>
      <p:ext uri="{BB962C8B-B14F-4D97-AF65-F5344CB8AC3E}">
        <p14:creationId xmlns:p14="http://schemas.microsoft.com/office/powerpoint/2010/main" val="694098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143000"/>
            <a:ext cx="8229600" cy="609600"/>
          </a:xfrm>
        </p:spPr>
        <p:txBody>
          <a:bodyPr>
            <a:normAutofit/>
          </a:bodyPr>
          <a:lstStyle/>
          <a:p>
            <a:pPr algn="ctr"/>
            <a:r>
              <a:rPr lang="en-US" sz="2400" dirty="0">
                <a:solidFill>
                  <a:schemeClr val="tx1"/>
                </a:solidFill>
                <a:ea typeface="ＭＳ Ｐゴシック"/>
              </a:rPr>
              <a:t>ISSA Central MD 2023 Meetings and Events</a:t>
            </a:r>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47B9BBE-1DB1-4E52-8569-FB17830A70C3}"/>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graphicFrame>
        <p:nvGraphicFramePr>
          <p:cNvPr id="2" name="Table 1">
            <a:extLst>
              <a:ext uri="{FF2B5EF4-FFF2-40B4-BE49-F238E27FC236}">
                <a16:creationId xmlns:a16="http://schemas.microsoft.com/office/drawing/2014/main" id="{800DC8FC-FC14-7755-A7C4-5895D7E1A857}"/>
              </a:ext>
            </a:extLst>
          </p:cNvPr>
          <p:cNvGraphicFramePr>
            <a:graphicFrameLocks noGrp="1"/>
          </p:cNvGraphicFramePr>
          <p:nvPr>
            <p:extLst>
              <p:ext uri="{D42A27DB-BD31-4B8C-83A1-F6EECF244321}">
                <p14:modId xmlns:p14="http://schemas.microsoft.com/office/powerpoint/2010/main" val="1825716782"/>
              </p:ext>
            </p:extLst>
          </p:nvPr>
        </p:nvGraphicFramePr>
        <p:xfrm>
          <a:off x="228600" y="1830706"/>
          <a:ext cx="8763000" cy="24688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35280">
                <a:tc>
                  <a:txBody>
                    <a:bodyPr/>
                    <a:lstStyle/>
                    <a:p>
                      <a:r>
                        <a:rPr lang="en-US" sz="1400" b="0" u="none" dirty="0">
                          <a:solidFill>
                            <a:schemeClr val="tx1"/>
                          </a:solidFill>
                          <a:latin typeface="Arial" panose="020B0604020202020204" pitchFamily="34" charset="0"/>
                          <a:cs typeface="Arial" panose="020B060402020202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dirty="0">
                          <a:solidFill>
                            <a:schemeClr val="tx1"/>
                          </a:solidFill>
                          <a:latin typeface="Arial" panose="020B0604020202020204" pitchFamily="34" charset="0"/>
                          <a:cs typeface="Arial" panose="020B0604020202020204" pitchFamily="34" charset="0"/>
                        </a:rPr>
                        <a:t>Speaker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dirty="0">
                          <a:solidFill>
                            <a:schemeClr val="tx1"/>
                          </a:solidFill>
                          <a:latin typeface="Arial" panose="020B0604020202020204" pitchFamily="34" charset="0"/>
                          <a:cs typeface="Arial" panose="020B0604020202020204" pitchFamily="34" charset="0"/>
                        </a:rPr>
                        <a:t>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dirty="0">
                          <a:solidFill>
                            <a:schemeClr val="tx1"/>
                          </a:solidFill>
                          <a:latin typeface="Arial" panose="020B0604020202020204" pitchFamily="34" charset="0"/>
                          <a:cs typeface="Arial" panose="020B0604020202020204" pitchFamily="34" charset="0"/>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400" b="0" u="none" dirty="0">
                          <a:solidFill>
                            <a:schemeClr val="tx1"/>
                          </a:solidFill>
                          <a:latin typeface="+mn-lt"/>
                          <a:cs typeface="Arial" panose="020B0604020202020204" pitchFamily="34" charset="0"/>
                        </a:rPr>
                        <a:t>January 24, 2024</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Danielle Spencer</a:t>
                      </a:r>
                      <a:endParaRPr lang="en-US" sz="1400" b="0" u="none" dirty="0">
                        <a:solidFill>
                          <a:schemeClr val="tx1"/>
                        </a:solidFill>
                        <a:latin typeface="+mn-lt"/>
                        <a:cs typeface="Arial" panose="020B0604020202020204" pitchFamily="34" charset="0"/>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Privacy and The Rule of Law In The Digital Age </a:t>
                      </a: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485338"/>
                  </a:ext>
                </a:extLst>
              </a:tr>
              <a:tr h="0">
                <a:tc>
                  <a:txBody>
                    <a:bodyPr/>
                    <a:lstStyle/>
                    <a:p>
                      <a:r>
                        <a:rPr lang="en-US" sz="1400" b="0" u="none" dirty="0">
                          <a:solidFill>
                            <a:schemeClr val="tx1"/>
                          </a:solidFill>
                          <a:latin typeface="+mn-lt"/>
                          <a:cs typeface="Arial" panose="020B0604020202020204" pitchFamily="34" charset="0"/>
                        </a:rPr>
                        <a:t>February 28, 2024</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kern="1200" dirty="0">
                          <a:solidFill>
                            <a:schemeClr val="dk1"/>
                          </a:solidFill>
                          <a:effectLst/>
                          <a:latin typeface="+mn-lt"/>
                          <a:ea typeface="+mn-ea"/>
                          <a:cs typeface="+mn-cs"/>
                        </a:rPr>
                        <a:t>Nik Pruthi </a:t>
                      </a:r>
                      <a:endParaRPr lang="en-US" sz="1400" b="0" u="none" dirty="0">
                        <a:solidFill>
                          <a:schemeClr val="tx1"/>
                        </a:solidFill>
                        <a:latin typeface="+mn-lt"/>
                        <a:cs typeface="Arial" panose="020B0604020202020204" pitchFamily="34" charset="0"/>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kern="1200" dirty="0">
                          <a:solidFill>
                            <a:schemeClr val="tx1"/>
                          </a:solidFill>
                          <a:effectLst/>
                          <a:latin typeface="+mn-lt"/>
                          <a:ea typeface="+mn-ea"/>
                          <a:cs typeface="+mn-cs"/>
                        </a:rPr>
                        <a:t>NikSun</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Cybersecurity, Compliance and Network Infrastructure Operations -  Redefined</a:t>
                      </a: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520378"/>
                  </a:ext>
                </a:extLst>
              </a:tr>
              <a:tr h="0">
                <a:tc>
                  <a:txBody>
                    <a:bodyPr/>
                    <a:lstStyle/>
                    <a:p>
                      <a:r>
                        <a:rPr lang="en-US" sz="1400" b="0" u="none" dirty="0">
                          <a:solidFill>
                            <a:schemeClr val="tx1"/>
                          </a:solidFill>
                          <a:latin typeface="+mn-lt"/>
                          <a:cs typeface="Arial" panose="020B0604020202020204" pitchFamily="34" charset="0"/>
                        </a:rPr>
                        <a:t>March 27, 2027</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dirty="0">
                          <a:solidFill>
                            <a:schemeClr val="tx1"/>
                          </a:solidFill>
                          <a:latin typeface="+mn-lt"/>
                          <a:cs typeface="Arial" panose="020B0604020202020204" pitchFamily="34" charset="0"/>
                        </a:rPr>
                        <a:t>Amy Hamilton</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3981504"/>
                  </a:ext>
                </a:extLst>
              </a:tr>
              <a:tr h="0">
                <a:tc>
                  <a:txBody>
                    <a:bodyPr/>
                    <a:lstStyle/>
                    <a:p>
                      <a:r>
                        <a:rPr lang="en-US" sz="1400" b="0" u="none" dirty="0">
                          <a:solidFill>
                            <a:schemeClr val="tx1"/>
                          </a:solidFill>
                          <a:latin typeface="+mn-lt"/>
                          <a:cs typeface="Arial" panose="020B0604020202020204" pitchFamily="34" charset="0"/>
                        </a:rPr>
                        <a:t>April 24, 2024</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u="none" dirty="0">
                        <a:solidFill>
                          <a:schemeClr val="tx1"/>
                        </a:solidFill>
                        <a:latin typeface="+mn-lt"/>
                        <a:cs typeface="Arial" panose="020B0604020202020204" pitchFamily="34" charset="0"/>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233582"/>
                  </a:ext>
                </a:extLst>
              </a:tr>
              <a:tr h="0">
                <a:tc>
                  <a:txBody>
                    <a:bodyPr/>
                    <a:lstStyle/>
                    <a:p>
                      <a:r>
                        <a:rPr lang="en-US" sz="1400" b="0" u="none" dirty="0">
                          <a:solidFill>
                            <a:schemeClr val="tx1"/>
                          </a:solidFill>
                          <a:latin typeface="+mn-lt"/>
                          <a:cs typeface="Arial" panose="020B0604020202020204" pitchFamily="34" charset="0"/>
                        </a:rPr>
                        <a:t>May 22, 2024</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dirty="0">
                          <a:solidFill>
                            <a:schemeClr val="tx1"/>
                          </a:solidFill>
                          <a:latin typeface="+mn-lt"/>
                          <a:cs typeface="Arial" panose="020B0604020202020204" pitchFamily="34" charset="0"/>
                        </a:rPr>
                        <a:t>Phillip Payne</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Cybersecurity &amp; Information Systems Information Analysis Centers (CSIAC)</a:t>
                      </a: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Jumpstarting your Research with the DoD Cybersecurity &amp; Information Systems Information Analysis Centers (CSIAC)</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5280561"/>
                  </a:ext>
                </a:extLst>
              </a:tr>
              <a:tr h="0">
                <a:tc>
                  <a:txBody>
                    <a:bodyPr/>
                    <a:lstStyle/>
                    <a:p>
                      <a:r>
                        <a:rPr lang="en-US" sz="1400" b="0" u="none" dirty="0">
                          <a:solidFill>
                            <a:schemeClr val="tx1"/>
                          </a:solidFill>
                          <a:latin typeface="+mn-lt"/>
                          <a:cs typeface="Arial" panose="020B0604020202020204" pitchFamily="34" charset="0"/>
                        </a:rPr>
                        <a:t>June 26, 2024</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u="none" dirty="0">
                        <a:solidFill>
                          <a:schemeClr val="tx1"/>
                        </a:solidFill>
                        <a:latin typeface="+mn-lt"/>
                        <a:cs typeface="Arial" panose="020B0604020202020204" pitchFamily="34" charset="0"/>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kern="1200" dirty="0">
                        <a:solidFill>
                          <a:schemeClr val="tx1"/>
                        </a:solidFill>
                        <a:effectLst/>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363335"/>
                  </a:ext>
                </a:extLst>
              </a:tr>
            </a:tbl>
          </a:graphicData>
        </a:graphic>
      </p:graphicFrame>
    </p:spTree>
    <p:extLst>
      <p:ext uri="{BB962C8B-B14F-4D97-AF65-F5344CB8AC3E}">
        <p14:creationId xmlns:p14="http://schemas.microsoft.com/office/powerpoint/2010/main" val="1675526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6829" y="1371600"/>
            <a:ext cx="8686800" cy="1231106"/>
          </a:xfrm>
          <a:prstGeom prst="rect">
            <a:avLst/>
          </a:prstGeom>
          <a:noFill/>
        </p:spPr>
        <p:txBody>
          <a:bodyPr wrap="square" rtlCol="0">
            <a:spAutoFit/>
          </a:bodyPr>
          <a:lstStyle/>
          <a:p>
            <a:pPr algn="ctr"/>
            <a:r>
              <a:rPr lang="en-US" dirty="0">
                <a:latin typeface="+mn-lt"/>
                <a:cs typeface="Arial" panose="020B0604020202020204" pitchFamily="34" charset="0"/>
              </a:rPr>
              <a:t> February 28, 2024</a:t>
            </a:r>
            <a:endParaRPr lang="en-US" sz="800" dirty="0">
              <a:latin typeface="+mn-lt"/>
              <a:cs typeface="Arial" panose="020B0604020202020204" pitchFamily="34" charset="0"/>
            </a:endParaRPr>
          </a:p>
          <a:p>
            <a:pPr algn="ctr"/>
            <a:r>
              <a:rPr lang="en-US" sz="3200" b="1" u="none" kern="1200" dirty="0">
                <a:solidFill>
                  <a:srgbClr val="141827"/>
                </a:solidFill>
                <a:latin typeface="Helvetica Neue"/>
                <a:ea typeface="+mn-ea"/>
                <a:cs typeface="+mn-cs"/>
              </a:rPr>
              <a:t>Nik Pruthi</a:t>
            </a:r>
          </a:p>
          <a:p>
            <a:pPr algn="ctr"/>
            <a:r>
              <a:rPr lang="en-US" sz="1800" dirty="0">
                <a:effectLst/>
                <a:latin typeface="Calibri" panose="020F0502020204030204" pitchFamily="34" charset="0"/>
                <a:ea typeface="Calibri" panose="020F0502020204030204" pitchFamily="34" charset="0"/>
              </a:rPr>
              <a:t>President &amp; CFO of NIKSUN, Inc. </a:t>
            </a:r>
            <a:endParaRPr lang="en-US" sz="3200" b="1" i="0" u="none" kern="1200" dirty="0">
              <a:solidFill>
                <a:schemeClr val="tx1"/>
              </a:solidFill>
              <a:effectLst/>
              <a:latin typeface="+mn-lt"/>
              <a:ea typeface="+mn-ea"/>
              <a:cs typeface="+mn-cs"/>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C42A38D5-1155-4B00-91C0-0A12D4F0C9F6}"/>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
        <p:nvSpPr>
          <p:cNvPr id="2" name="Rectangle 1">
            <a:extLst>
              <a:ext uri="{FF2B5EF4-FFF2-40B4-BE49-F238E27FC236}">
                <a16:creationId xmlns:a16="http://schemas.microsoft.com/office/drawing/2014/main" id="{29B714F2-9528-4582-9DC6-E6DF9B454C03}"/>
              </a:ext>
            </a:extLst>
          </p:cNvPr>
          <p:cNvSpPr/>
          <p:nvPr/>
        </p:nvSpPr>
        <p:spPr>
          <a:xfrm>
            <a:off x="228600" y="2505433"/>
            <a:ext cx="8686800" cy="830997"/>
          </a:xfrm>
          <a:prstGeom prst="rect">
            <a:avLst/>
          </a:prstGeom>
        </p:spPr>
        <p:txBody>
          <a:bodyPr wrap="square">
            <a:spAutoFit/>
          </a:bodyPr>
          <a:lstStyle/>
          <a:p>
            <a:br>
              <a:rPr lang="en-US" dirty="0"/>
            </a:br>
            <a:endParaRPr lang="en-US" dirty="0"/>
          </a:p>
        </p:txBody>
      </p:sp>
      <p:sp>
        <p:nvSpPr>
          <p:cNvPr id="4" name="TextBox 3">
            <a:extLst>
              <a:ext uri="{FF2B5EF4-FFF2-40B4-BE49-F238E27FC236}">
                <a16:creationId xmlns:a16="http://schemas.microsoft.com/office/drawing/2014/main" id="{B89B395D-F34D-513C-CDD8-9D44EDBF7D41}"/>
              </a:ext>
            </a:extLst>
          </p:cNvPr>
          <p:cNvSpPr txBox="1"/>
          <p:nvPr/>
        </p:nvSpPr>
        <p:spPr>
          <a:xfrm>
            <a:off x="272142" y="2667000"/>
            <a:ext cx="8643258" cy="3262432"/>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Nik Pruthi is the current President &amp; CFO of NIKSUN, Inc. NIKSUN is the world leader in end-to-end Cybersecurity, Network Performance Management (NPM), and Application Performance Management (APM) solutions. Founded in 1997, the company secures the infrastructure of thousands of customers, including the U.S. Department of Defense (DoD) and military agencies, U.S. Department of State (DoS), Fortune 500 enterprises across every industry, service providers, and more. </a:t>
            </a:r>
          </a:p>
          <a:p>
            <a:pPr marL="0" marR="0">
              <a:spcBef>
                <a:spcPts val="0"/>
              </a:spcBef>
              <a:spcAft>
                <a:spcPts val="0"/>
              </a:spcAft>
            </a:pPr>
            <a:r>
              <a:rPr lang="en-US" sz="5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Nik graduated with a Juris Doctor as a David M. Rubenstein scholar and member of the Doctoroff Business Leadership Program from The University of Chicago Law School. He is also a member of the State Bar of California. </a:t>
            </a:r>
          </a:p>
          <a:p>
            <a:pPr marL="0" marR="0">
              <a:spcBef>
                <a:spcPts val="0"/>
              </a:spcBef>
              <a:spcAft>
                <a:spcPts val="0"/>
              </a:spcAft>
            </a:pPr>
            <a:r>
              <a:rPr lang="en-US" sz="4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His prior experience includes working as a Management Consultant at Bain &amp; Company, where he oversaw several strategy and transformation projects at Fortune 500 firms as well as dozens of Private Equity deals. He has also led an investment team at VestedWorld, a global Venture Capital firm focused on mid-stage startups, and served as a strategic and financial advisor for several companies to navigate the global COVID-19 pandemic. </a:t>
            </a:r>
          </a:p>
          <a:p>
            <a:pPr marL="0" marR="0">
              <a:spcBef>
                <a:spcPts val="0"/>
              </a:spcBef>
              <a:spcAft>
                <a:spcPts val="0"/>
              </a:spcAft>
            </a:pPr>
            <a:r>
              <a:rPr lang="en-US" sz="500" dirty="0">
                <a:effectLst/>
                <a:latin typeface="Calibri" panose="020F0502020204030204" pitchFamily="34" charset="0"/>
                <a:ea typeface="Calibri" panose="020F0502020204030204" pitchFamily="34" charset="0"/>
              </a:rPr>
              <a:t> </a:t>
            </a:r>
          </a:p>
          <a:p>
            <a:r>
              <a:rPr lang="en-US" sz="1200" dirty="0">
                <a:effectLst/>
                <a:latin typeface="Calibri" panose="020F0502020204030204" pitchFamily="34" charset="0"/>
                <a:ea typeface="Calibri" panose="020F0502020204030204" pitchFamily="34" charset="0"/>
              </a:rPr>
              <a:t>Nik is now leading NIKSUN's transformation to a hybrid and cloud environment, effectively bringing the powerful NIKSUN technology to the rest of America. On the request of federal and state administration, he has spearheaded the creation of a revolutionary new comprehensive cybersecurity and network-to-application management platform that allows small and medium-sized businesses to leverage the same technology that secures the U.S. DoD in their infrastructure. Recognized as one of the foremost thought-leaders in the industry, he is a frequent speaker at various institutes and closed-door events.</a:t>
            </a:r>
            <a:br>
              <a:rPr lang="en-US" sz="600" b="0" i="0" dirty="0">
                <a:solidFill>
                  <a:srgbClr val="444444"/>
                </a:solidFill>
                <a:effectLst/>
                <a:latin typeface="Arial" panose="020B0604020202020204" pitchFamily="34" charset="0"/>
              </a:rPr>
            </a:br>
            <a:endParaRPr lang="en-US" sz="800" dirty="0"/>
          </a:p>
        </p:txBody>
      </p:sp>
    </p:spTree>
    <p:extLst>
      <p:ext uri="{BB962C8B-B14F-4D97-AF65-F5344CB8AC3E}">
        <p14:creationId xmlns:p14="http://schemas.microsoft.com/office/powerpoint/2010/main" val="2357525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226" y="1232167"/>
            <a:ext cx="8686800" cy="1415772"/>
          </a:xfrm>
          <a:prstGeom prst="rect">
            <a:avLst/>
          </a:prstGeom>
          <a:noFill/>
        </p:spPr>
        <p:txBody>
          <a:bodyPr wrap="square" rtlCol="0">
            <a:spAutoFit/>
          </a:bodyPr>
          <a:lstStyle/>
          <a:p>
            <a:pPr algn="ctr"/>
            <a:r>
              <a:rPr lang="en-US" dirty="0">
                <a:latin typeface="+mn-lt"/>
                <a:cs typeface="Arial" panose="020B0604020202020204" pitchFamily="34" charset="0"/>
              </a:rPr>
              <a:t> February 28, 2024</a:t>
            </a:r>
            <a:endParaRPr lang="en-US" sz="800" dirty="0">
              <a:latin typeface="+mn-lt"/>
              <a:cs typeface="Arial" panose="020B0604020202020204" pitchFamily="34" charset="0"/>
            </a:endParaRPr>
          </a:p>
          <a:p>
            <a:pPr algn="ctr"/>
            <a:endParaRPr lang="en-US" sz="1400" dirty="0">
              <a:latin typeface="+mn-lt"/>
              <a:cs typeface="Arial" panose="020B0604020202020204" pitchFamily="34" charset="0"/>
            </a:endParaRPr>
          </a:p>
          <a:p>
            <a:pPr algn="ctr"/>
            <a:r>
              <a:rPr lang="en-US" dirty="0">
                <a:solidFill>
                  <a:srgbClr val="000000"/>
                </a:solidFill>
                <a:effectLst/>
                <a:latin typeface="Aptos" panose="020B0004020202020204" pitchFamily="34" charset="0"/>
                <a:ea typeface="Aptos" panose="020B0004020202020204" pitchFamily="34" charset="0"/>
                <a:cs typeface="Calibri" panose="020F0502020204030204" pitchFamily="34" charset="0"/>
              </a:rPr>
              <a:t>Cybersecurity, Compliance and Network Infrastructure Operations -  Redefined</a:t>
            </a:r>
            <a:endParaRPr lang="en-US" sz="7200" b="0" i="0" dirty="0">
              <a:solidFill>
                <a:srgbClr val="141827"/>
              </a:solidFill>
              <a:effectLst/>
              <a:latin typeface="Helvetica Neue"/>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C42A38D5-1155-4B00-91C0-0A12D4F0C9F6}"/>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
        <p:nvSpPr>
          <p:cNvPr id="2" name="Rectangle 1">
            <a:extLst>
              <a:ext uri="{FF2B5EF4-FFF2-40B4-BE49-F238E27FC236}">
                <a16:creationId xmlns:a16="http://schemas.microsoft.com/office/drawing/2014/main" id="{29B714F2-9528-4582-9DC6-E6DF9B454C03}"/>
              </a:ext>
            </a:extLst>
          </p:cNvPr>
          <p:cNvSpPr/>
          <p:nvPr/>
        </p:nvSpPr>
        <p:spPr>
          <a:xfrm>
            <a:off x="221226" y="1771187"/>
            <a:ext cx="8686800" cy="830997"/>
          </a:xfrm>
          <a:prstGeom prst="rect">
            <a:avLst/>
          </a:prstGeom>
        </p:spPr>
        <p:txBody>
          <a:bodyPr wrap="square">
            <a:spAutoFit/>
          </a:bodyPr>
          <a:lstStyle/>
          <a:p>
            <a:br>
              <a:rPr lang="en-US" dirty="0"/>
            </a:br>
            <a:endParaRPr lang="en-US" dirty="0"/>
          </a:p>
        </p:txBody>
      </p:sp>
      <p:sp>
        <p:nvSpPr>
          <p:cNvPr id="4" name="TextBox 3">
            <a:extLst>
              <a:ext uri="{FF2B5EF4-FFF2-40B4-BE49-F238E27FC236}">
                <a16:creationId xmlns:a16="http://schemas.microsoft.com/office/drawing/2014/main" id="{DC658675-B004-ED6D-E485-523D7E5316D9}"/>
              </a:ext>
            </a:extLst>
          </p:cNvPr>
          <p:cNvSpPr txBox="1"/>
          <p:nvPr/>
        </p:nvSpPr>
        <p:spPr>
          <a:xfrm>
            <a:off x="487926" y="2824877"/>
            <a:ext cx="8153400" cy="2585323"/>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rPr>
              <a:t>In his speech, Nik Pruthi will highlight how every organization – whether small, medium, or large – can redefine their operations to support their ability to scale to greater heights. The talk will address a solution to the increasing problem every organization has today: attempting to manage, operate, and scale a disjointed and disunified architecture consisting of a multiplicity of varied networks (WAN, LAN, Data Centers, Cloud Services, Internet Communications, Service Mesh, and more). He will discuss how organizations can move to a next-generation unified architecture to modernize their infrastructure and ensure secure and stable growth.</a:t>
            </a:r>
            <a:endParaRPr lang="en-US" sz="18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2501792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6829" y="1371600"/>
            <a:ext cx="8686800" cy="830997"/>
          </a:xfrm>
          <a:prstGeom prst="rect">
            <a:avLst/>
          </a:prstGeom>
          <a:noFill/>
        </p:spPr>
        <p:txBody>
          <a:bodyPr wrap="square" rtlCol="0">
            <a:spAutoFit/>
          </a:bodyPr>
          <a:lstStyle/>
          <a:p>
            <a:pPr algn="ctr"/>
            <a:r>
              <a:rPr lang="en-US" dirty="0">
                <a:latin typeface="+mn-lt"/>
                <a:cs typeface="Arial" panose="020B0604020202020204" pitchFamily="34" charset="0"/>
              </a:rPr>
              <a:t> January 24, 2024</a:t>
            </a:r>
            <a:endParaRPr lang="en-US" sz="800" dirty="0">
              <a:latin typeface="+mn-lt"/>
              <a:cs typeface="Arial" panose="020B0604020202020204" pitchFamily="34" charset="0"/>
            </a:endParaRPr>
          </a:p>
          <a:p>
            <a:pPr algn="ctr"/>
            <a:r>
              <a:rPr lang="en-US" b="1" i="0" dirty="0">
                <a:solidFill>
                  <a:srgbClr val="141827"/>
                </a:solidFill>
                <a:effectLst/>
                <a:latin typeface="Helvetica Neue"/>
              </a:rPr>
              <a:t>Danielle Spencer</a:t>
            </a:r>
            <a:endParaRPr lang="en-US" sz="3200" b="1" i="0" u="none" kern="1200" dirty="0">
              <a:solidFill>
                <a:schemeClr val="tx1"/>
              </a:solidFill>
              <a:effectLst/>
              <a:latin typeface="+mn-lt"/>
              <a:ea typeface="+mn-ea"/>
              <a:cs typeface="+mn-cs"/>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C42A38D5-1155-4B00-91C0-0A12D4F0C9F6}"/>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
        <p:nvSpPr>
          <p:cNvPr id="2" name="Rectangle 1">
            <a:extLst>
              <a:ext uri="{FF2B5EF4-FFF2-40B4-BE49-F238E27FC236}">
                <a16:creationId xmlns:a16="http://schemas.microsoft.com/office/drawing/2014/main" id="{29B714F2-9528-4582-9DC6-E6DF9B454C03}"/>
              </a:ext>
            </a:extLst>
          </p:cNvPr>
          <p:cNvSpPr/>
          <p:nvPr/>
        </p:nvSpPr>
        <p:spPr>
          <a:xfrm>
            <a:off x="228600" y="2505433"/>
            <a:ext cx="8686800" cy="830997"/>
          </a:xfrm>
          <a:prstGeom prst="rect">
            <a:avLst/>
          </a:prstGeom>
        </p:spPr>
        <p:txBody>
          <a:bodyPr wrap="square">
            <a:spAutoFit/>
          </a:bodyPr>
          <a:lstStyle/>
          <a:p>
            <a:br>
              <a:rPr lang="en-US" dirty="0"/>
            </a:br>
            <a:endParaRPr lang="en-US" dirty="0"/>
          </a:p>
        </p:txBody>
      </p:sp>
      <p:sp>
        <p:nvSpPr>
          <p:cNvPr id="4" name="TextBox 3">
            <a:extLst>
              <a:ext uri="{FF2B5EF4-FFF2-40B4-BE49-F238E27FC236}">
                <a16:creationId xmlns:a16="http://schemas.microsoft.com/office/drawing/2014/main" id="{B89B395D-F34D-513C-CDD8-9D44EDBF7D41}"/>
              </a:ext>
            </a:extLst>
          </p:cNvPr>
          <p:cNvSpPr txBox="1"/>
          <p:nvPr/>
        </p:nvSpPr>
        <p:spPr>
          <a:xfrm>
            <a:off x="250371" y="2743200"/>
            <a:ext cx="8643258" cy="1915909"/>
          </a:xfrm>
          <a:prstGeom prst="rect">
            <a:avLst/>
          </a:prstGeom>
          <a:noFill/>
        </p:spPr>
        <p:txBody>
          <a:bodyPr wrap="square">
            <a:spAutoFit/>
          </a:bodyPr>
          <a:lstStyle/>
          <a:p>
            <a:pPr algn="l"/>
            <a:r>
              <a:rPr lang="en-US" sz="1600" b="0" i="0" dirty="0">
                <a:effectLst/>
                <a:latin typeface="var(--tec-font-family-sans-serif)"/>
              </a:rPr>
              <a:t>Danielle Spencer, author, protector of freedom, a privacy rights Advocate, and U.S. Federal Government whistleblower. I am a senior leader with over 20 years of experience focused on business, finance, and acquisition management. I am a change agent, transforming and improving business operations and processes. I have two Masters degrees in Business Administration and Information Systems, and a Bachelor of Science degree in Medical and Research Technology and am certified in Information Assurance (cybersecurity) and Project Management.</a:t>
            </a:r>
          </a:p>
          <a:p>
            <a:br>
              <a:rPr lang="en-US" sz="1050" b="0" i="0" dirty="0">
                <a:solidFill>
                  <a:srgbClr val="444444"/>
                </a:solidFill>
                <a:effectLst/>
                <a:latin typeface="Arial" panose="020B0604020202020204" pitchFamily="34" charset="0"/>
              </a:rPr>
            </a:br>
            <a:endParaRPr lang="en-US" sz="1200" dirty="0"/>
          </a:p>
        </p:txBody>
      </p:sp>
    </p:spTree>
    <p:extLst>
      <p:ext uri="{BB962C8B-B14F-4D97-AF65-F5344CB8AC3E}">
        <p14:creationId xmlns:p14="http://schemas.microsoft.com/office/powerpoint/2010/main" val="36164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104900" y="1257300"/>
            <a:ext cx="6934200" cy="44577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solidFill>
              <a:schemeClr val="tx1"/>
            </a:solidFill>
            <a:miter lim="800000"/>
            <a:headEnd/>
            <a:tailEnd/>
          </a:ln>
        </p:spPr>
        <p:txBody>
          <a:bodyPr/>
          <a:lstStyle/>
          <a:p>
            <a:pPr marL="342900" indent="-342900" algn="ctr">
              <a:lnSpc>
                <a:spcPct val="90000"/>
              </a:lnSpc>
              <a:spcBef>
                <a:spcPct val="20000"/>
              </a:spcBef>
            </a:pPr>
            <a:r>
              <a:rPr lang="en-US" sz="2800" dirty="0"/>
              <a:t>Board of Directors</a:t>
            </a:r>
          </a:p>
          <a:p>
            <a:pPr marL="342900" indent="-342900">
              <a:lnSpc>
                <a:spcPct val="90000"/>
              </a:lnSpc>
              <a:spcBef>
                <a:spcPts val="1200"/>
              </a:spcBef>
              <a:spcAft>
                <a:spcPts val="0"/>
              </a:spcAft>
              <a:buFont typeface="Wingdings" pitchFamily="2" charset="2"/>
              <a:buChar char="v"/>
            </a:pPr>
            <a:r>
              <a:rPr lang="en-US" sz="1800" b="0" dirty="0">
                <a:latin typeface="Trebuchet MS" pitchFamily="34" charset="0"/>
              </a:rPr>
              <a:t>Bill Smith, Jr.</a:t>
            </a:r>
            <a:r>
              <a:rPr lang="en-US" sz="1800" dirty="0">
                <a:latin typeface="Trebuchet MS" pitchFamily="34" charset="0"/>
              </a:rPr>
              <a:t>,</a:t>
            </a:r>
            <a:r>
              <a:rPr lang="en-US" sz="1800" b="0" dirty="0">
                <a:latin typeface="Trebuchet MS" pitchFamily="34" charset="0"/>
              </a:rPr>
              <a:t> CISSP, GSNA, CEH, GPEN, GCFA, GCFE - President</a:t>
            </a:r>
          </a:p>
          <a:p>
            <a:pPr marL="342900" indent="-342900">
              <a:lnSpc>
                <a:spcPct val="90000"/>
              </a:lnSpc>
              <a:spcBef>
                <a:spcPts val="1200"/>
              </a:spcBef>
              <a:spcAft>
                <a:spcPts val="0"/>
              </a:spcAft>
              <a:buFont typeface="Wingdings" pitchFamily="2" charset="2"/>
              <a:buChar char="v"/>
            </a:pPr>
            <a:r>
              <a:rPr lang="en-US" sz="1800" b="0" dirty="0">
                <a:latin typeface="Trebuchet MS" pitchFamily="34" charset="0"/>
              </a:rPr>
              <a:t>Sidney Spunt, CISSP - VP Operations</a:t>
            </a:r>
          </a:p>
          <a:p>
            <a:pPr marL="342900" indent="-342900">
              <a:lnSpc>
                <a:spcPct val="90000"/>
              </a:lnSpc>
              <a:spcBef>
                <a:spcPts val="1200"/>
              </a:spcBef>
              <a:spcAft>
                <a:spcPts val="0"/>
              </a:spcAft>
              <a:buFont typeface="Wingdings" pitchFamily="2" charset="2"/>
              <a:buChar char="v"/>
            </a:pPr>
            <a:r>
              <a:rPr lang="en-US" sz="1800" i="0" dirty="0">
                <a:effectLst/>
                <a:latin typeface="Trebuchet MS" panose="020B0603020202020204" pitchFamily="34" charset="0"/>
              </a:rPr>
              <a:t>Lorenzo Thweatt, CISSP - </a:t>
            </a:r>
            <a:r>
              <a:rPr lang="en-US" sz="1800" dirty="0">
                <a:latin typeface="Trebuchet MS" panose="020B0603020202020204" pitchFamily="34" charset="0"/>
              </a:rPr>
              <a:t>Secretary</a:t>
            </a:r>
          </a:p>
          <a:p>
            <a:pPr marL="342900" indent="-342900">
              <a:lnSpc>
                <a:spcPct val="90000"/>
              </a:lnSpc>
              <a:spcBef>
                <a:spcPts val="1200"/>
              </a:spcBef>
              <a:spcAft>
                <a:spcPts val="0"/>
              </a:spcAft>
              <a:buFont typeface="Wingdings" pitchFamily="2" charset="2"/>
              <a:buChar char="v"/>
            </a:pPr>
            <a:r>
              <a:rPr lang="en-US" sz="1800" dirty="0">
                <a:latin typeface="Trebuchet MS" panose="020B0603020202020204" pitchFamily="34" charset="0"/>
              </a:rPr>
              <a:t>Bill Zook, VP Outreach</a:t>
            </a:r>
          </a:p>
          <a:p>
            <a:pPr marL="342900" indent="-342900">
              <a:lnSpc>
                <a:spcPct val="90000"/>
              </a:lnSpc>
              <a:spcBef>
                <a:spcPts val="1200"/>
              </a:spcBef>
              <a:spcAft>
                <a:spcPts val="0"/>
              </a:spcAft>
              <a:buFont typeface="Wingdings" pitchFamily="2" charset="2"/>
              <a:buChar char="v"/>
            </a:pPr>
            <a:r>
              <a:rPr lang="en-US" sz="1800" dirty="0">
                <a:latin typeface="Trebuchet MS" panose="020B0603020202020204" pitchFamily="34" charset="0"/>
              </a:rPr>
              <a:t>Kevin Newman, CISSP </a:t>
            </a:r>
            <a:r>
              <a:rPr lang="en-US" sz="1800" b="0" dirty="0">
                <a:latin typeface="Trebuchet MS" panose="020B0603020202020204" pitchFamily="34" charset="0"/>
              </a:rPr>
              <a:t>– VP Education</a:t>
            </a:r>
          </a:p>
          <a:p>
            <a:pPr marL="342900" indent="-342900">
              <a:lnSpc>
                <a:spcPct val="90000"/>
              </a:lnSpc>
              <a:spcBef>
                <a:spcPts val="1200"/>
              </a:spcBef>
              <a:spcAft>
                <a:spcPts val="0"/>
              </a:spcAft>
              <a:buFont typeface="Wingdings" pitchFamily="2" charset="2"/>
              <a:buChar char="v"/>
            </a:pPr>
            <a:r>
              <a:rPr lang="en-US" sz="1800" dirty="0">
                <a:latin typeface="Trebuchet MS" panose="020B0603020202020204" pitchFamily="34" charset="0"/>
              </a:rPr>
              <a:t>Seth Wilson, MBA, CISA, CISSP – </a:t>
            </a:r>
            <a:r>
              <a:rPr lang="en-US" sz="1800" b="0" dirty="0">
                <a:latin typeface="Trebuchet MS" pitchFamily="34" charset="0"/>
              </a:rPr>
              <a:t>Treasurer</a:t>
            </a:r>
          </a:p>
          <a:p>
            <a:pPr marL="342900" indent="-342900">
              <a:lnSpc>
                <a:spcPct val="90000"/>
              </a:lnSpc>
              <a:spcBef>
                <a:spcPts val="1200"/>
              </a:spcBef>
              <a:spcAft>
                <a:spcPts val="0"/>
              </a:spcAft>
              <a:buFont typeface="Wingdings" pitchFamily="2" charset="2"/>
              <a:buChar char="v"/>
            </a:pPr>
            <a:r>
              <a:rPr lang="en-US" sz="1800" b="0" dirty="0">
                <a:latin typeface="Trebuchet MS" pitchFamily="34" charset="0"/>
              </a:rPr>
              <a:t>Stephan Chan, CISSP, PMP – VP Membership</a:t>
            </a:r>
          </a:p>
          <a:p>
            <a:pPr marL="342900" indent="-342900">
              <a:lnSpc>
                <a:spcPct val="90000"/>
              </a:lnSpc>
              <a:spcBef>
                <a:spcPts val="1200"/>
              </a:spcBef>
              <a:spcAft>
                <a:spcPts val="0"/>
              </a:spcAft>
              <a:buFont typeface="Wingdings" pitchFamily="2" charset="2"/>
              <a:buChar char="v"/>
            </a:pPr>
            <a:r>
              <a:rPr lang="en-US" sz="1800" dirty="0">
                <a:latin typeface="Trebuchet MS" panose="020B0603020202020204" pitchFamily="34" charset="0"/>
              </a:rPr>
              <a:t>Phil Rogofsky, CPA, CISSP - VP </a:t>
            </a:r>
            <a:r>
              <a:rPr lang="en-US" sz="1800" b="0" dirty="0">
                <a:latin typeface="Trebuchet MS" panose="020B0603020202020204" pitchFamily="34" charset="0"/>
              </a:rPr>
              <a:t>Professional Development</a:t>
            </a:r>
          </a:p>
          <a:p>
            <a:pPr marL="342900" indent="-342900">
              <a:lnSpc>
                <a:spcPct val="90000"/>
              </a:lnSpc>
              <a:spcBef>
                <a:spcPts val="1200"/>
              </a:spcBef>
              <a:spcAft>
                <a:spcPts val="0"/>
              </a:spcAft>
              <a:buFont typeface="Wingdings" pitchFamily="2" charset="2"/>
              <a:buChar char="v"/>
            </a:pPr>
            <a:endParaRPr lang="en-US" sz="1800" b="0" dirty="0">
              <a:latin typeface="Trebuchet MS" panose="020B0603020202020204" pitchFamily="34" charset="0"/>
            </a:endParaRPr>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a:extLst>
              <a:ext uri="{FF2B5EF4-FFF2-40B4-BE49-F238E27FC236}">
                <a16:creationId xmlns:a16="http://schemas.microsoft.com/office/drawing/2014/main" id="{1363E5EA-AF8C-446C-95E7-10D4B731C4F1}"/>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Tree>
    <p:extLst>
      <p:ext uri="{BB962C8B-B14F-4D97-AF65-F5344CB8AC3E}">
        <p14:creationId xmlns:p14="http://schemas.microsoft.com/office/powerpoint/2010/main" val="814187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226" y="1232167"/>
            <a:ext cx="8686800" cy="1046440"/>
          </a:xfrm>
          <a:prstGeom prst="rect">
            <a:avLst/>
          </a:prstGeom>
          <a:noFill/>
        </p:spPr>
        <p:txBody>
          <a:bodyPr wrap="square" rtlCol="0">
            <a:spAutoFit/>
          </a:bodyPr>
          <a:lstStyle/>
          <a:p>
            <a:pPr algn="ctr"/>
            <a:r>
              <a:rPr lang="en-US" dirty="0">
                <a:latin typeface="+mn-lt"/>
                <a:cs typeface="Arial" panose="020B0604020202020204" pitchFamily="34" charset="0"/>
              </a:rPr>
              <a:t> January 24, 2024</a:t>
            </a:r>
            <a:endParaRPr lang="en-US" sz="800" dirty="0">
              <a:latin typeface="+mn-lt"/>
              <a:cs typeface="Arial" panose="020B0604020202020204" pitchFamily="34" charset="0"/>
            </a:endParaRPr>
          </a:p>
          <a:p>
            <a:pPr algn="ctr"/>
            <a:endParaRPr lang="en-US" sz="1400" dirty="0">
              <a:latin typeface="+mn-lt"/>
              <a:cs typeface="Arial" panose="020B0604020202020204" pitchFamily="34" charset="0"/>
            </a:endParaRPr>
          </a:p>
          <a:p>
            <a:pPr algn="ctr"/>
            <a:r>
              <a:rPr lang="en-US" b="1" i="0" dirty="0">
                <a:solidFill>
                  <a:srgbClr val="141827"/>
                </a:solidFill>
                <a:effectLst/>
                <a:latin typeface="Helvetica Neue"/>
              </a:rPr>
              <a:t>PRIVACY AND THE RULE OF LAW IN THE DIGITAL AGE</a:t>
            </a:r>
            <a:endParaRPr lang="en-US" sz="6000" b="0" i="0" dirty="0">
              <a:solidFill>
                <a:srgbClr val="141827"/>
              </a:solidFill>
              <a:effectLst/>
              <a:latin typeface="Helvetica Neue"/>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C42A38D5-1155-4B00-91C0-0A12D4F0C9F6}"/>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
        <p:nvSpPr>
          <p:cNvPr id="2" name="Rectangle 1">
            <a:extLst>
              <a:ext uri="{FF2B5EF4-FFF2-40B4-BE49-F238E27FC236}">
                <a16:creationId xmlns:a16="http://schemas.microsoft.com/office/drawing/2014/main" id="{29B714F2-9528-4582-9DC6-E6DF9B454C03}"/>
              </a:ext>
            </a:extLst>
          </p:cNvPr>
          <p:cNvSpPr/>
          <p:nvPr/>
        </p:nvSpPr>
        <p:spPr>
          <a:xfrm>
            <a:off x="221226" y="1771187"/>
            <a:ext cx="8686800" cy="830997"/>
          </a:xfrm>
          <a:prstGeom prst="rect">
            <a:avLst/>
          </a:prstGeom>
        </p:spPr>
        <p:txBody>
          <a:bodyPr wrap="square">
            <a:spAutoFit/>
          </a:bodyPr>
          <a:lstStyle/>
          <a:p>
            <a:br>
              <a:rPr lang="en-US" dirty="0"/>
            </a:br>
            <a:endParaRPr lang="en-US" dirty="0"/>
          </a:p>
        </p:txBody>
      </p:sp>
      <p:sp>
        <p:nvSpPr>
          <p:cNvPr id="4" name="TextBox 3">
            <a:extLst>
              <a:ext uri="{FF2B5EF4-FFF2-40B4-BE49-F238E27FC236}">
                <a16:creationId xmlns:a16="http://schemas.microsoft.com/office/drawing/2014/main" id="{DC658675-B004-ED6D-E485-523D7E5316D9}"/>
              </a:ext>
            </a:extLst>
          </p:cNvPr>
          <p:cNvSpPr txBox="1"/>
          <p:nvPr/>
        </p:nvSpPr>
        <p:spPr>
          <a:xfrm>
            <a:off x="487926" y="2414367"/>
            <a:ext cx="8153400" cy="3323987"/>
          </a:xfrm>
          <a:prstGeom prst="rect">
            <a:avLst/>
          </a:prstGeom>
          <a:noFill/>
        </p:spPr>
        <p:txBody>
          <a:bodyPr wrap="square">
            <a:spAutoFit/>
          </a:bodyPr>
          <a:lstStyle/>
          <a:p>
            <a:r>
              <a:rPr lang="en-US" sz="1400" b="0" i="0" dirty="0">
                <a:solidFill>
                  <a:srgbClr val="141827"/>
                </a:solidFill>
                <a:effectLst/>
                <a:latin typeface="Helvetica Neue"/>
              </a:rPr>
              <a:t>Have you ever had the microphone on your cell phone turn on, by itself, when you’re having conversations, or, review your tax transcripts and see that someone has electronically sent forms to your tax account, or, been told by a credit company that they were closing your accounts based on false information provided by a credit reporting bureau – only for the credit reporting bureau to say they never sent that information, or learn that a government agency provided personal and private information about you to another entity? Well, I have. After becoming a Whistleblower, I experienced these and many other acts that I believe were in response to me being a Whistleblower. For each of these events to occur, I believe that my right to Privacy and the Rule of Law had to be violated. How does Democracy survive when these types of Technology and Cybersecurity threats are allowed and there are no laws or rules in place to hold people accountable. Technology is advancing rapidly; the law and policy aren’t. Not only do Cybersecurity and Privacy field experts need to be aware of the various techniques available that can be used to violate our Constitutional Right to Privacy, and stress the Rule of Law, but so do everyday citizens. If we, US Citizens, do not make IT and government officials aware of these evolving threats, no one will be protected. My experience as a whistleblower has opened my eyes to these items.</a:t>
            </a:r>
            <a:endParaRPr lang="en-US" sz="1400" dirty="0"/>
          </a:p>
        </p:txBody>
      </p:sp>
    </p:spTree>
    <p:extLst>
      <p:ext uri="{BB962C8B-B14F-4D97-AF65-F5344CB8AC3E}">
        <p14:creationId xmlns:p14="http://schemas.microsoft.com/office/powerpoint/2010/main" val="1285863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219200"/>
            <a:ext cx="8229600" cy="609600"/>
          </a:xfrm>
        </p:spPr>
        <p:txBody>
          <a:bodyPr/>
          <a:lstStyle/>
          <a:p>
            <a:pPr algn="ctr"/>
            <a:r>
              <a:rPr lang="en-US" dirty="0">
                <a:solidFill>
                  <a:schemeClr val="tx1"/>
                </a:solidFill>
                <a:ea typeface="ＭＳ Ｐゴシック"/>
              </a:rPr>
              <a:t>Central Maryland Chapter Sponsors</a:t>
            </a:r>
          </a:p>
        </p:txBody>
      </p:sp>
      <p:sp>
        <p:nvSpPr>
          <p:cNvPr id="7" name="AutoShape 10" descr="http://web.mail.comcast.net/service/home/~/INT_lds_4cp_pos.jpg?auth=co&amp;loc=en_US&amp;id=65360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http://web.mail.comcast.net/service/home/~/?auth=co&amp;loc=en_US&amp;id=673026&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web.mail.comcast.net/service/home/~/?auth=co&amp;loc=en_US&amp;id=673026&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web.mail.comcast.net/service/home/~/?auth=co&amp;loc=en_US&amp;id=673026&amp;part=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http://web.mail.comcast.net/service/home/~/?auth=co&amp;loc=en_US&amp;id=673026&amp;part=2"/>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04" name="AutoShape 4"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0" name="AutoShape 10"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2" name="AutoShape 12"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5">
            <a:extLst>
              <a:ext uri="{FF2B5EF4-FFF2-40B4-BE49-F238E27FC236}">
                <a16:creationId xmlns:a16="http://schemas.microsoft.com/office/drawing/2014/main" id="{42F6B0DD-69A2-4C3E-A6F2-8E151479C7F7}"/>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pic>
        <p:nvPicPr>
          <p:cNvPr id="8" name="Picture 2">
            <a:extLst>
              <a:ext uri="{FF2B5EF4-FFF2-40B4-BE49-F238E27FC236}">
                <a16:creationId xmlns:a16="http://schemas.microsoft.com/office/drawing/2014/main" id="{AA6F21B3-6464-9E3C-21C8-A4BF7113B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8" y="1766887"/>
            <a:ext cx="62579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984034BE-1A34-49C3-19C3-94224DEA3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988" y="4274932"/>
            <a:ext cx="3354025" cy="1173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up of a logo&#10;&#10;Description automatically generated">
            <a:extLst>
              <a:ext uri="{FF2B5EF4-FFF2-40B4-BE49-F238E27FC236}">
                <a16:creationId xmlns:a16="http://schemas.microsoft.com/office/drawing/2014/main" id="{8A08938B-1F46-8C51-526B-E1C2F0D3F0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180" y="2892584"/>
            <a:ext cx="2987640" cy="1222216"/>
          </a:xfrm>
          <a:prstGeom prst="rect">
            <a:avLst/>
          </a:prstGeom>
        </p:spPr>
      </p:pic>
    </p:spTree>
    <p:extLst>
      <p:ext uri="{BB962C8B-B14F-4D97-AF65-F5344CB8AC3E}">
        <p14:creationId xmlns:p14="http://schemas.microsoft.com/office/powerpoint/2010/main" val="18473336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219200"/>
            <a:ext cx="8229600" cy="609600"/>
          </a:xfrm>
        </p:spPr>
        <p:txBody>
          <a:bodyPr/>
          <a:lstStyle/>
          <a:p>
            <a:pPr algn="ctr"/>
            <a:r>
              <a:rPr lang="en-US" dirty="0">
                <a:solidFill>
                  <a:schemeClr val="tx1"/>
                </a:solidFill>
                <a:ea typeface="ＭＳ Ｐゴシック"/>
              </a:rPr>
              <a:t>New Central Maryland Chapter Sponsor</a:t>
            </a:r>
          </a:p>
        </p:txBody>
      </p:sp>
      <p:sp>
        <p:nvSpPr>
          <p:cNvPr id="7" name="AutoShape 10" descr="http://web.mail.comcast.net/service/home/~/INT_lds_4cp_pos.jpg?auth=co&amp;loc=en_US&amp;id=65360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http://web.mail.comcast.net/service/home/~/?auth=co&amp;loc=en_US&amp;id=673026&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web.mail.comcast.net/service/home/~/?auth=co&amp;loc=en_US&amp;id=673026&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web.mail.comcast.net/service/home/~/?auth=co&amp;loc=en_US&amp;id=673026&amp;part=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http://web.mail.comcast.net/service/home/~/?auth=co&amp;loc=en_US&amp;id=673026&amp;part=2"/>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04" name="AutoShape 4"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0" name="AutoShape 10"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2" name="AutoShape 12"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5">
            <a:extLst>
              <a:ext uri="{FF2B5EF4-FFF2-40B4-BE49-F238E27FC236}">
                <a16:creationId xmlns:a16="http://schemas.microsoft.com/office/drawing/2014/main" id="{42F6B0DD-69A2-4C3E-A6F2-8E151479C7F7}"/>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pic>
        <p:nvPicPr>
          <p:cNvPr id="10" name="Picture 9" descr="A close-up of a logo&#10;&#10;Description automatically generated">
            <a:extLst>
              <a:ext uri="{FF2B5EF4-FFF2-40B4-BE49-F238E27FC236}">
                <a16:creationId xmlns:a16="http://schemas.microsoft.com/office/drawing/2014/main" id="{8A08938B-1F46-8C51-526B-E1C2F0D3F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82" y="1853478"/>
            <a:ext cx="3292477" cy="1346922"/>
          </a:xfrm>
          <a:prstGeom prst="rect">
            <a:avLst/>
          </a:prstGeom>
        </p:spPr>
      </p:pic>
      <p:sp>
        <p:nvSpPr>
          <p:cNvPr id="12" name="TextBox 11">
            <a:extLst>
              <a:ext uri="{FF2B5EF4-FFF2-40B4-BE49-F238E27FC236}">
                <a16:creationId xmlns:a16="http://schemas.microsoft.com/office/drawing/2014/main" id="{681E0051-F5EE-6C0C-7ACF-D7C9AC77FCD6}"/>
              </a:ext>
            </a:extLst>
          </p:cNvPr>
          <p:cNvSpPr txBox="1"/>
          <p:nvPr/>
        </p:nvSpPr>
        <p:spPr>
          <a:xfrm>
            <a:off x="3372217" y="1828800"/>
            <a:ext cx="5505449" cy="3847207"/>
          </a:xfrm>
          <a:prstGeom prst="rect">
            <a:avLst/>
          </a:prstGeom>
          <a:noFill/>
        </p:spPr>
        <p:txBody>
          <a:bodyPr wrap="square">
            <a:spAutoFit/>
          </a:bodyPr>
          <a:lstStyle/>
          <a:p>
            <a:pPr algn="r" fontAlgn="base"/>
            <a:r>
              <a:rPr lang="en-US" b="1" i="0" cap="all" dirty="0">
                <a:effectLst/>
                <a:latin typeface="Source Sans Pro" panose="020B0503030403020204" pitchFamily="34" charset="0"/>
              </a:rPr>
              <a:t>CYBERSECURITY ENGINEERING SOLUTIONS</a:t>
            </a:r>
          </a:p>
          <a:p>
            <a:pPr algn="r" fontAlgn="base"/>
            <a:r>
              <a:rPr lang="en-US" b="0" i="0" dirty="0">
                <a:effectLst/>
                <a:latin typeface="Source Sans Pro" panose="020B0503030403020204" pitchFamily="34" charset="0"/>
              </a:rPr>
              <a:t>Consulting &amp; Support Services</a:t>
            </a:r>
          </a:p>
          <a:p>
            <a:pPr fontAlgn="base"/>
            <a:endParaRPr lang="en-US" sz="1600" i="0" dirty="0">
              <a:effectLst/>
              <a:latin typeface="Source Sans Pro" panose="020B0503030403020204" pitchFamily="34" charset="0"/>
            </a:endParaRPr>
          </a:p>
          <a:p>
            <a:pPr fontAlgn="base"/>
            <a:r>
              <a:rPr lang="en-US" sz="1600" i="0" dirty="0">
                <a:effectLst/>
                <a:latin typeface="Source Sans Pro" panose="020B0503030403020204" pitchFamily="34" charset="0"/>
              </a:rPr>
              <a:t>Gtegrity is an innovative provider of Information Assurance (IA), Information Technology (IT) and Cybersecurity solutions to Federal, State and commercial clients. Gtegrity specializes in the integration of Corporate owned or leased environments with Department of Defense (DoD), Intelligence Community (IC) or Government accredited secure facilities (SCIFs, Closed and Restricted Space).</a:t>
            </a:r>
          </a:p>
          <a:p>
            <a:pPr fontAlgn="base"/>
            <a:endParaRPr lang="en-US" sz="1600" i="0" dirty="0">
              <a:effectLst/>
              <a:latin typeface="Source Sans Pro" panose="020B0503030403020204" pitchFamily="34" charset="0"/>
            </a:endParaRPr>
          </a:p>
          <a:p>
            <a:pPr algn="ctr" fontAlgn="base"/>
            <a:r>
              <a:rPr lang="en-US" sz="2800" i="0" dirty="0">
                <a:effectLst/>
                <a:latin typeface="Source Sans Pro" panose="020B0503030403020204" pitchFamily="34" charset="0"/>
              </a:rPr>
              <a:t>https://gtegrity.com</a:t>
            </a:r>
          </a:p>
        </p:txBody>
      </p:sp>
    </p:spTree>
    <p:extLst>
      <p:ext uri="{BB962C8B-B14F-4D97-AF65-F5344CB8AC3E}">
        <p14:creationId xmlns:p14="http://schemas.microsoft.com/office/powerpoint/2010/main" val="3441416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4E8CEDD-59AE-47A9-929E-86107FE86D9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2BC151DB-386E-426D-9565-584E6D12237F}"/>
                  </a:ext>
                </a:extLst>
              </p14:cNvPr>
              <p14:cNvContentPartPr/>
              <p14:nvPr/>
            </p14:nvContentPartPr>
            <p14:xfrm>
              <a:off x="6415196" y="5044102"/>
              <a:ext cx="360" cy="360"/>
            </p14:xfrm>
          </p:contentPart>
        </mc:Choice>
        <mc:Fallback xmlns="">
          <p:pic>
            <p:nvPicPr>
              <p:cNvPr id="13" name="Ink 12">
                <a:extLst>
                  <a:ext uri="{FF2B5EF4-FFF2-40B4-BE49-F238E27FC236}">
                    <a16:creationId xmlns:a16="http://schemas.microsoft.com/office/drawing/2014/main" id="{2BC151DB-386E-426D-9565-584E6D12237F}"/>
                  </a:ext>
                </a:extLst>
              </p:cNvPr>
              <p:cNvPicPr/>
              <p:nvPr/>
            </p:nvPicPr>
            <p:blipFill>
              <a:blip r:embed="rId5"/>
              <a:stretch>
                <a:fillRect/>
              </a:stretch>
            </p:blipFill>
            <p:spPr>
              <a:xfrm>
                <a:off x="6406196" y="5035102"/>
                <a:ext cx="18000" cy="18000"/>
              </a:xfrm>
              <a:prstGeom prst="rect">
                <a:avLst/>
              </a:prstGeom>
            </p:spPr>
          </p:pic>
        </mc:Fallback>
      </mc:AlternateContent>
      <p:pic>
        <p:nvPicPr>
          <p:cNvPr id="5" name="Picture 4">
            <a:extLst>
              <a:ext uri="{FF2B5EF4-FFF2-40B4-BE49-F238E27FC236}">
                <a16:creationId xmlns:a16="http://schemas.microsoft.com/office/drawing/2014/main" id="{68AEC4B7-06B1-1DE3-8507-367DD9B54D4E}"/>
              </a:ext>
            </a:extLst>
          </p:cNvPr>
          <p:cNvPicPr>
            <a:picLocks noChangeAspect="1"/>
          </p:cNvPicPr>
          <p:nvPr/>
        </p:nvPicPr>
        <p:blipFill>
          <a:blip r:embed="rId6"/>
          <a:stretch>
            <a:fillRect/>
          </a:stretch>
        </p:blipFill>
        <p:spPr>
          <a:xfrm>
            <a:off x="2971800" y="1676400"/>
            <a:ext cx="2857500" cy="809625"/>
          </a:xfrm>
          <a:prstGeom prst="rect">
            <a:avLst/>
          </a:prstGeom>
        </p:spPr>
      </p:pic>
      <p:sp>
        <p:nvSpPr>
          <p:cNvPr id="9" name="TextBox 8">
            <a:extLst>
              <a:ext uri="{FF2B5EF4-FFF2-40B4-BE49-F238E27FC236}">
                <a16:creationId xmlns:a16="http://schemas.microsoft.com/office/drawing/2014/main" id="{8D03441F-B925-A506-5BA2-A697646E18E0}"/>
              </a:ext>
            </a:extLst>
          </p:cNvPr>
          <p:cNvSpPr txBox="1"/>
          <p:nvPr/>
        </p:nvSpPr>
        <p:spPr>
          <a:xfrm>
            <a:off x="2375437" y="2828836"/>
            <a:ext cx="4393126" cy="1200329"/>
          </a:xfrm>
          <a:prstGeom prst="rect">
            <a:avLst/>
          </a:prstGeom>
          <a:noFill/>
        </p:spPr>
        <p:txBody>
          <a:bodyPr wrap="none" rtlCol="0">
            <a:spAutoFit/>
          </a:bodyPr>
          <a:lstStyle/>
          <a:p>
            <a:pPr algn="ctr"/>
            <a:r>
              <a:rPr lang="en-US" dirty="0"/>
              <a:t>New ISSA International Management</a:t>
            </a:r>
          </a:p>
          <a:p>
            <a:pPr algn="ctr"/>
            <a:endParaRPr lang="en-US" dirty="0"/>
          </a:p>
          <a:p>
            <a:pPr algn="ctr"/>
            <a:r>
              <a:rPr lang="en-US" dirty="0"/>
              <a:t>Jennifer Hunt: Executive Director</a:t>
            </a:r>
          </a:p>
        </p:txBody>
      </p:sp>
    </p:spTree>
    <p:extLst>
      <p:ext uri="{BB962C8B-B14F-4D97-AF65-F5344CB8AC3E}">
        <p14:creationId xmlns:p14="http://schemas.microsoft.com/office/powerpoint/2010/main" val="2805700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9132B48-4387-4572-A430-BEC4212939D2}"/>
                  </a:ext>
                </a:extLst>
              </p14:cNvPr>
              <p14:cNvContentPartPr/>
              <p14:nvPr/>
            </p14:nvContentPartPr>
            <p14:xfrm>
              <a:off x="7601036" y="3064462"/>
              <a:ext cx="360" cy="360"/>
            </p14:xfrm>
          </p:contentPart>
        </mc:Choice>
        <mc:Fallback xmlns="">
          <p:pic>
            <p:nvPicPr>
              <p:cNvPr id="2" name="Ink 1">
                <a:extLst>
                  <a:ext uri="{FF2B5EF4-FFF2-40B4-BE49-F238E27FC236}">
                    <a16:creationId xmlns:a16="http://schemas.microsoft.com/office/drawing/2014/main" id="{19132B48-4387-4572-A430-BEC4212939D2}"/>
                  </a:ext>
                </a:extLst>
              </p:cNvPr>
              <p:cNvPicPr/>
              <p:nvPr/>
            </p:nvPicPr>
            <p:blipFill>
              <a:blip r:embed="rId5"/>
              <a:stretch>
                <a:fillRect/>
              </a:stretch>
            </p:blipFill>
            <p:spPr>
              <a:xfrm>
                <a:off x="7592036" y="3055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9A7E421-05EB-4B73-8CBB-441CA9ECFA23}"/>
                  </a:ext>
                </a:extLst>
              </p14:cNvPr>
              <p14:cNvContentPartPr/>
              <p14:nvPr/>
            </p14:nvContentPartPr>
            <p14:xfrm>
              <a:off x="7420316" y="3109462"/>
              <a:ext cx="360" cy="360"/>
            </p14:xfrm>
          </p:contentPart>
        </mc:Choice>
        <mc:Fallback xmlns="">
          <p:pic>
            <p:nvPicPr>
              <p:cNvPr id="5" name="Ink 4">
                <a:extLst>
                  <a:ext uri="{FF2B5EF4-FFF2-40B4-BE49-F238E27FC236}">
                    <a16:creationId xmlns:a16="http://schemas.microsoft.com/office/drawing/2014/main" id="{49A7E421-05EB-4B73-8CBB-441CA9ECFA23}"/>
                  </a:ext>
                </a:extLst>
              </p:cNvPr>
              <p:cNvPicPr/>
              <p:nvPr/>
            </p:nvPicPr>
            <p:blipFill>
              <a:blip r:embed="rId7"/>
              <a:stretch>
                <a:fillRect/>
              </a:stretch>
            </p:blipFill>
            <p:spPr>
              <a:xfrm>
                <a:off x="7411316" y="3100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69352090-3EDC-4AE9-97A0-8E2585184CD1}"/>
                  </a:ext>
                </a:extLst>
              </p14:cNvPr>
              <p14:cNvContentPartPr/>
              <p14:nvPr/>
            </p14:nvContentPartPr>
            <p14:xfrm>
              <a:off x="6731996" y="3134662"/>
              <a:ext cx="360" cy="360"/>
            </p14:xfrm>
          </p:contentPart>
        </mc:Choice>
        <mc:Fallback xmlns="">
          <p:pic>
            <p:nvPicPr>
              <p:cNvPr id="12" name="Ink 11">
                <a:extLst>
                  <a:ext uri="{FF2B5EF4-FFF2-40B4-BE49-F238E27FC236}">
                    <a16:creationId xmlns:a16="http://schemas.microsoft.com/office/drawing/2014/main" id="{69352090-3EDC-4AE9-97A0-8E2585184CD1}"/>
                  </a:ext>
                </a:extLst>
              </p:cNvPr>
              <p:cNvPicPr/>
              <p:nvPr/>
            </p:nvPicPr>
            <p:blipFill>
              <a:blip r:embed="rId9"/>
              <a:stretch>
                <a:fillRect/>
              </a:stretch>
            </p:blipFill>
            <p:spPr>
              <a:xfrm>
                <a:off x="6722996" y="31256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BC151DB-386E-426D-9565-584E6D12237F}"/>
                  </a:ext>
                </a:extLst>
              </p14:cNvPr>
              <p14:cNvContentPartPr/>
              <p14:nvPr/>
            </p14:nvContentPartPr>
            <p14:xfrm>
              <a:off x="6415196" y="5044102"/>
              <a:ext cx="360" cy="360"/>
            </p14:xfrm>
          </p:contentPart>
        </mc:Choice>
        <mc:Fallback xmlns="">
          <p:pic>
            <p:nvPicPr>
              <p:cNvPr id="13" name="Ink 12">
                <a:extLst>
                  <a:ext uri="{FF2B5EF4-FFF2-40B4-BE49-F238E27FC236}">
                    <a16:creationId xmlns:a16="http://schemas.microsoft.com/office/drawing/2014/main" id="{2BC151DB-386E-426D-9565-584E6D12237F}"/>
                  </a:ext>
                </a:extLst>
              </p:cNvPr>
              <p:cNvPicPr/>
              <p:nvPr/>
            </p:nvPicPr>
            <p:blipFill>
              <a:blip r:embed="rId5"/>
              <a:stretch>
                <a:fillRect/>
              </a:stretch>
            </p:blipFill>
            <p:spPr>
              <a:xfrm>
                <a:off x="6406196" y="5035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C9FDD983-C5CB-47FA-874B-46727F4C7623}"/>
                  </a:ext>
                </a:extLst>
              </p14:cNvPr>
              <p14:cNvContentPartPr/>
              <p14:nvPr/>
            </p14:nvContentPartPr>
            <p14:xfrm>
              <a:off x="7405196" y="3145102"/>
              <a:ext cx="360" cy="360"/>
            </p14:xfrm>
          </p:contentPart>
        </mc:Choice>
        <mc:Fallback xmlns="">
          <p:pic>
            <p:nvPicPr>
              <p:cNvPr id="14" name="Ink 13">
                <a:extLst>
                  <a:ext uri="{FF2B5EF4-FFF2-40B4-BE49-F238E27FC236}">
                    <a16:creationId xmlns:a16="http://schemas.microsoft.com/office/drawing/2014/main" id="{C9FDD983-C5CB-47FA-874B-46727F4C7623}"/>
                  </a:ext>
                </a:extLst>
              </p:cNvPr>
              <p:cNvPicPr/>
              <p:nvPr/>
            </p:nvPicPr>
            <p:blipFill>
              <a:blip r:embed="rId5"/>
              <a:stretch>
                <a:fillRect/>
              </a:stretch>
            </p:blipFill>
            <p:spPr>
              <a:xfrm>
                <a:off x="7396196" y="3136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DE0735D8-64B5-43F4-B268-C97313FA96E7}"/>
                  </a:ext>
                </a:extLst>
              </p14:cNvPr>
              <p14:cNvContentPartPr/>
              <p14:nvPr/>
            </p14:nvContentPartPr>
            <p14:xfrm>
              <a:off x="7500596" y="3069502"/>
              <a:ext cx="360" cy="360"/>
            </p14:xfrm>
          </p:contentPart>
        </mc:Choice>
        <mc:Fallback xmlns="">
          <p:pic>
            <p:nvPicPr>
              <p:cNvPr id="15" name="Ink 14">
                <a:extLst>
                  <a:ext uri="{FF2B5EF4-FFF2-40B4-BE49-F238E27FC236}">
                    <a16:creationId xmlns:a16="http://schemas.microsoft.com/office/drawing/2014/main" id="{DE0735D8-64B5-43F4-B268-C97313FA96E7}"/>
                  </a:ext>
                </a:extLst>
              </p:cNvPr>
              <p:cNvPicPr/>
              <p:nvPr/>
            </p:nvPicPr>
            <p:blipFill>
              <a:blip r:embed="rId5"/>
              <a:stretch>
                <a:fillRect/>
              </a:stretch>
            </p:blipFill>
            <p:spPr>
              <a:xfrm>
                <a:off x="7491596" y="3060502"/>
                <a:ext cx="18000" cy="18000"/>
              </a:xfrm>
              <a:prstGeom prst="rect">
                <a:avLst/>
              </a:prstGeom>
            </p:spPr>
          </p:pic>
        </mc:Fallback>
      </mc:AlternateContent>
      <p:sp>
        <p:nvSpPr>
          <p:cNvPr id="3" name="TextBox 2">
            <a:extLst>
              <a:ext uri="{FF2B5EF4-FFF2-40B4-BE49-F238E27FC236}">
                <a16:creationId xmlns:a16="http://schemas.microsoft.com/office/drawing/2014/main" id="{9ECAEC13-A760-8ECE-8C2D-F4E64DCCD922}"/>
              </a:ext>
            </a:extLst>
          </p:cNvPr>
          <p:cNvSpPr txBox="1"/>
          <p:nvPr/>
        </p:nvSpPr>
        <p:spPr>
          <a:xfrm>
            <a:off x="914400" y="1752818"/>
            <a:ext cx="7542720" cy="3847207"/>
          </a:xfrm>
          <a:prstGeom prst="rect">
            <a:avLst/>
          </a:prstGeom>
          <a:noFill/>
        </p:spPr>
        <p:txBody>
          <a:bodyPr wrap="square" rtlCol="0">
            <a:spAutoFit/>
          </a:bodyPr>
          <a:lstStyle/>
          <a:p>
            <a:pPr algn="ctr"/>
            <a:r>
              <a:rPr lang="en-US" sz="2800" dirty="0"/>
              <a:t>ISSA Central MD Non-Member Policy</a:t>
            </a:r>
          </a:p>
          <a:p>
            <a:endParaRPr lang="en-US" dirty="0"/>
          </a:p>
          <a:p>
            <a:r>
              <a:rPr lang="en-US" dirty="0"/>
              <a:t>The Board of Directors is making changes to the policy for non-members attendance beginning 1</a:t>
            </a:r>
            <a:r>
              <a:rPr lang="en-US" baseline="30000" dirty="0"/>
              <a:t>st</a:t>
            </a:r>
            <a:r>
              <a:rPr lang="en-US" dirty="0"/>
              <a:t> Quarter 2024</a:t>
            </a:r>
          </a:p>
          <a:p>
            <a:endParaRPr lang="en-US" dirty="0"/>
          </a:p>
          <a:p>
            <a:pPr marL="342900" indent="-342900">
              <a:buFont typeface="Arial" panose="020B0604020202020204" pitchFamily="34" charset="0"/>
              <a:buChar char="•"/>
            </a:pPr>
            <a:r>
              <a:rPr lang="en-US" dirty="0"/>
              <a:t>ISSA Central MD Membership Meetings.</a:t>
            </a:r>
          </a:p>
          <a:p>
            <a:pPr marL="342900" indent="-342900">
              <a:buFont typeface="Arial" panose="020B0604020202020204" pitchFamily="34" charset="0"/>
              <a:buChar char="•"/>
            </a:pPr>
            <a:r>
              <a:rPr lang="en-US" dirty="0"/>
              <a:t>$10.00 non-members (in-person or remote)</a:t>
            </a:r>
          </a:p>
          <a:p>
            <a:pPr marL="342900" indent="-342900">
              <a:buFont typeface="Arial" panose="020B0604020202020204" pitchFamily="34" charset="0"/>
              <a:buChar char="•"/>
            </a:pPr>
            <a:r>
              <a:rPr lang="en-US" dirty="0"/>
              <a:t>Pay on-line at time of registration or at the door</a:t>
            </a:r>
          </a:p>
          <a:p>
            <a:pPr marL="342900" indent="-342900">
              <a:buFont typeface="Arial" panose="020B0604020202020204" pitchFamily="34" charset="0"/>
              <a:buChar char="•"/>
            </a:pPr>
            <a:r>
              <a:rPr lang="en-US" dirty="0"/>
              <a:t>More details to come!</a:t>
            </a:r>
          </a:p>
          <a:p>
            <a:pPr marL="342900" indent="-342900">
              <a:buFont typeface="Arial" panose="020B0604020202020204" pitchFamily="34" charset="0"/>
              <a:buChar char="•"/>
            </a:pPr>
            <a:endParaRPr lang="en-US" dirty="0"/>
          </a:p>
        </p:txBody>
      </p:sp>
      <p:pic>
        <p:nvPicPr>
          <p:cNvPr id="2050" name="Picture 2" descr="Gtegrity">
            <a:extLst>
              <a:ext uri="{FF2B5EF4-FFF2-40B4-BE49-F238E27FC236}">
                <a16:creationId xmlns:a16="http://schemas.microsoft.com/office/drawing/2014/main" id="{0FF971FE-0F72-1007-75AF-28D434B227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0" y="-555625"/>
            <a:ext cx="18669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blue and red logo&#10;&#10;Description automatically generated">
            <a:extLst>
              <a:ext uri="{FF2B5EF4-FFF2-40B4-BE49-F238E27FC236}">
                <a16:creationId xmlns:a16="http://schemas.microsoft.com/office/drawing/2014/main" id="{4C504962-9FB6-7235-1B84-BDC1872305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0" y="-555625"/>
            <a:ext cx="6257925" cy="885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557B6E6A-DACA-8923-0B8D-02CF325878DA}"/>
              </a:ext>
            </a:extLst>
          </p:cNvPr>
          <p:cNvSpPr txBox="1">
            <a:spLocks noChangeArrowheads="1"/>
          </p:cNvSpPr>
          <p:nvPr/>
        </p:nvSpPr>
        <p:spPr>
          <a:xfrm>
            <a:off x="838200" y="60198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
        <p:nvSpPr>
          <p:cNvPr id="6" name="TextBox 5">
            <a:extLst>
              <a:ext uri="{FF2B5EF4-FFF2-40B4-BE49-F238E27FC236}">
                <a16:creationId xmlns:a16="http://schemas.microsoft.com/office/drawing/2014/main" id="{68BEA71F-09F8-4912-9C92-E7F7416721B3}"/>
              </a:ext>
            </a:extLst>
          </p:cNvPr>
          <p:cNvSpPr txBox="1"/>
          <p:nvPr/>
        </p:nvSpPr>
        <p:spPr>
          <a:xfrm>
            <a:off x="1779409" y="2321005"/>
            <a:ext cx="5585183" cy="2215991"/>
          </a:xfrm>
          <a:prstGeom prst="rect">
            <a:avLst/>
          </a:prstGeom>
          <a:noFill/>
        </p:spPr>
        <p:txBody>
          <a:bodyPr wrap="none" rtlCol="0">
            <a:spAutoFit/>
            <a:scene3d>
              <a:camera prst="orthographicFront">
                <a:rot lat="0" lon="0" rev="1800000"/>
              </a:camera>
              <a:lightRig rig="threePt" dir="t"/>
            </a:scene3d>
          </a:bodyPr>
          <a:lstStyle/>
          <a:p>
            <a:r>
              <a:rPr lang="en-US" sz="13800" dirty="0">
                <a:solidFill>
                  <a:srgbClr val="FFC000"/>
                </a:solidFill>
              </a:rPr>
              <a:t>On-Hold</a:t>
            </a:r>
          </a:p>
        </p:txBody>
      </p:sp>
    </p:spTree>
    <p:extLst>
      <p:ext uri="{BB962C8B-B14F-4D97-AF65-F5344CB8AC3E}">
        <p14:creationId xmlns:p14="http://schemas.microsoft.com/office/powerpoint/2010/main" val="122431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9132B48-4387-4572-A430-BEC4212939D2}"/>
                  </a:ext>
                </a:extLst>
              </p14:cNvPr>
              <p14:cNvContentPartPr/>
              <p14:nvPr/>
            </p14:nvContentPartPr>
            <p14:xfrm>
              <a:off x="7601036" y="3064462"/>
              <a:ext cx="360" cy="360"/>
            </p14:xfrm>
          </p:contentPart>
        </mc:Choice>
        <mc:Fallback>
          <p:pic>
            <p:nvPicPr>
              <p:cNvPr id="2" name="Ink 1">
                <a:extLst>
                  <a:ext uri="{FF2B5EF4-FFF2-40B4-BE49-F238E27FC236}">
                    <a16:creationId xmlns:a16="http://schemas.microsoft.com/office/drawing/2014/main" id="{19132B48-4387-4572-A430-BEC4212939D2}"/>
                  </a:ext>
                </a:extLst>
              </p:cNvPr>
              <p:cNvPicPr/>
              <p:nvPr/>
            </p:nvPicPr>
            <p:blipFill>
              <a:blip r:embed="rId5"/>
              <a:stretch>
                <a:fillRect/>
              </a:stretch>
            </p:blipFill>
            <p:spPr>
              <a:xfrm>
                <a:off x="7592036" y="30554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9A7E421-05EB-4B73-8CBB-441CA9ECFA23}"/>
                  </a:ext>
                </a:extLst>
              </p14:cNvPr>
              <p14:cNvContentPartPr/>
              <p14:nvPr/>
            </p14:nvContentPartPr>
            <p14:xfrm>
              <a:off x="7420316" y="3109462"/>
              <a:ext cx="360" cy="360"/>
            </p14:xfrm>
          </p:contentPart>
        </mc:Choice>
        <mc:Fallback>
          <p:pic>
            <p:nvPicPr>
              <p:cNvPr id="5" name="Ink 4">
                <a:extLst>
                  <a:ext uri="{FF2B5EF4-FFF2-40B4-BE49-F238E27FC236}">
                    <a16:creationId xmlns:a16="http://schemas.microsoft.com/office/drawing/2014/main" id="{49A7E421-05EB-4B73-8CBB-441CA9ECFA23}"/>
                  </a:ext>
                </a:extLst>
              </p:cNvPr>
              <p:cNvPicPr/>
              <p:nvPr/>
            </p:nvPicPr>
            <p:blipFill>
              <a:blip r:embed="rId7"/>
              <a:stretch>
                <a:fillRect/>
              </a:stretch>
            </p:blipFill>
            <p:spPr>
              <a:xfrm>
                <a:off x="7411316" y="31004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69352090-3EDC-4AE9-97A0-8E2585184CD1}"/>
                  </a:ext>
                </a:extLst>
              </p14:cNvPr>
              <p14:cNvContentPartPr/>
              <p14:nvPr/>
            </p14:nvContentPartPr>
            <p14:xfrm>
              <a:off x="6731996" y="3134662"/>
              <a:ext cx="360" cy="360"/>
            </p14:xfrm>
          </p:contentPart>
        </mc:Choice>
        <mc:Fallback>
          <p:pic>
            <p:nvPicPr>
              <p:cNvPr id="12" name="Ink 11">
                <a:extLst>
                  <a:ext uri="{FF2B5EF4-FFF2-40B4-BE49-F238E27FC236}">
                    <a16:creationId xmlns:a16="http://schemas.microsoft.com/office/drawing/2014/main" id="{69352090-3EDC-4AE9-97A0-8E2585184CD1}"/>
                  </a:ext>
                </a:extLst>
              </p:cNvPr>
              <p:cNvPicPr/>
              <p:nvPr/>
            </p:nvPicPr>
            <p:blipFill>
              <a:blip r:embed="rId9"/>
              <a:stretch>
                <a:fillRect/>
              </a:stretch>
            </p:blipFill>
            <p:spPr>
              <a:xfrm>
                <a:off x="6722996" y="31256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2BC151DB-386E-426D-9565-584E6D12237F}"/>
                  </a:ext>
                </a:extLst>
              </p14:cNvPr>
              <p14:cNvContentPartPr/>
              <p14:nvPr/>
            </p14:nvContentPartPr>
            <p14:xfrm>
              <a:off x="6415196" y="5044102"/>
              <a:ext cx="360" cy="360"/>
            </p14:xfrm>
          </p:contentPart>
        </mc:Choice>
        <mc:Fallback>
          <p:pic>
            <p:nvPicPr>
              <p:cNvPr id="13" name="Ink 12">
                <a:extLst>
                  <a:ext uri="{FF2B5EF4-FFF2-40B4-BE49-F238E27FC236}">
                    <a16:creationId xmlns:a16="http://schemas.microsoft.com/office/drawing/2014/main" id="{2BC151DB-386E-426D-9565-584E6D12237F}"/>
                  </a:ext>
                </a:extLst>
              </p:cNvPr>
              <p:cNvPicPr/>
              <p:nvPr/>
            </p:nvPicPr>
            <p:blipFill>
              <a:blip r:embed="rId5"/>
              <a:stretch>
                <a:fillRect/>
              </a:stretch>
            </p:blipFill>
            <p:spPr>
              <a:xfrm>
                <a:off x="6406196" y="503510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C9FDD983-C5CB-47FA-874B-46727F4C7623}"/>
                  </a:ext>
                </a:extLst>
              </p14:cNvPr>
              <p14:cNvContentPartPr/>
              <p14:nvPr/>
            </p14:nvContentPartPr>
            <p14:xfrm>
              <a:off x="7405196" y="3145102"/>
              <a:ext cx="360" cy="360"/>
            </p14:xfrm>
          </p:contentPart>
        </mc:Choice>
        <mc:Fallback>
          <p:pic>
            <p:nvPicPr>
              <p:cNvPr id="14" name="Ink 13">
                <a:extLst>
                  <a:ext uri="{FF2B5EF4-FFF2-40B4-BE49-F238E27FC236}">
                    <a16:creationId xmlns:a16="http://schemas.microsoft.com/office/drawing/2014/main" id="{C9FDD983-C5CB-47FA-874B-46727F4C7623}"/>
                  </a:ext>
                </a:extLst>
              </p:cNvPr>
              <p:cNvPicPr/>
              <p:nvPr/>
            </p:nvPicPr>
            <p:blipFill>
              <a:blip r:embed="rId5"/>
              <a:stretch>
                <a:fillRect/>
              </a:stretch>
            </p:blipFill>
            <p:spPr>
              <a:xfrm>
                <a:off x="7396196" y="313610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DE0735D8-64B5-43F4-B268-C97313FA96E7}"/>
                  </a:ext>
                </a:extLst>
              </p14:cNvPr>
              <p14:cNvContentPartPr/>
              <p14:nvPr/>
            </p14:nvContentPartPr>
            <p14:xfrm>
              <a:off x="7500596" y="3069502"/>
              <a:ext cx="360" cy="360"/>
            </p14:xfrm>
          </p:contentPart>
        </mc:Choice>
        <mc:Fallback>
          <p:pic>
            <p:nvPicPr>
              <p:cNvPr id="15" name="Ink 14">
                <a:extLst>
                  <a:ext uri="{FF2B5EF4-FFF2-40B4-BE49-F238E27FC236}">
                    <a16:creationId xmlns:a16="http://schemas.microsoft.com/office/drawing/2014/main" id="{DE0735D8-64B5-43F4-B268-C97313FA96E7}"/>
                  </a:ext>
                </a:extLst>
              </p:cNvPr>
              <p:cNvPicPr/>
              <p:nvPr/>
            </p:nvPicPr>
            <p:blipFill>
              <a:blip r:embed="rId5"/>
              <a:stretch>
                <a:fillRect/>
              </a:stretch>
            </p:blipFill>
            <p:spPr>
              <a:xfrm>
                <a:off x="7491596" y="3060502"/>
                <a:ext cx="18000" cy="18000"/>
              </a:xfrm>
              <a:prstGeom prst="rect">
                <a:avLst/>
              </a:prstGeom>
            </p:spPr>
          </p:pic>
        </mc:Fallback>
      </mc:AlternateContent>
      <p:sp>
        <p:nvSpPr>
          <p:cNvPr id="3" name="TextBox 2">
            <a:extLst>
              <a:ext uri="{FF2B5EF4-FFF2-40B4-BE49-F238E27FC236}">
                <a16:creationId xmlns:a16="http://schemas.microsoft.com/office/drawing/2014/main" id="{9ECAEC13-A760-8ECE-8C2D-F4E64DCCD922}"/>
              </a:ext>
            </a:extLst>
          </p:cNvPr>
          <p:cNvSpPr txBox="1"/>
          <p:nvPr/>
        </p:nvSpPr>
        <p:spPr>
          <a:xfrm>
            <a:off x="914400" y="1752818"/>
            <a:ext cx="7542720" cy="2062103"/>
          </a:xfrm>
          <a:prstGeom prst="rect">
            <a:avLst/>
          </a:prstGeom>
          <a:noFill/>
        </p:spPr>
        <p:txBody>
          <a:bodyPr wrap="square" rtlCol="0">
            <a:spAutoFit/>
          </a:bodyPr>
          <a:lstStyle/>
          <a:p>
            <a:pPr algn="ctr"/>
            <a:r>
              <a:rPr lang="en-US" sz="2800" dirty="0"/>
              <a:t>Meeting Location:</a:t>
            </a:r>
          </a:p>
          <a:p>
            <a:pPr algn="ctr"/>
            <a:endParaRPr lang="en-US" sz="2800" dirty="0"/>
          </a:p>
          <a:p>
            <a:pPr algn="ctr"/>
            <a:r>
              <a:rPr lang="en-US" dirty="0"/>
              <a:t>New location: ?????</a:t>
            </a:r>
          </a:p>
          <a:p>
            <a:pPr algn="ctr"/>
            <a:r>
              <a:rPr lang="en-US" dirty="0"/>
              <a:t>New Times: ?????</a:t>
            </a:r>
          </a:p>
          <a:p>
            <a:pPr marL="342900" indent="-342900">
              <a:buFont typeface="Arial" panose="020B0604020202020204" pitchFamily="34" charset="0"/>
              <a:buChar char="•"/>
            </a:pPr>
            <a:endParaRPr lang="en-US" dirty="0"/>
          </a:p>
        </p:txBody>
      </p:sp>
      <p:pic>
        <p:nvPicPr>
          <p:cNvPr id="2050" name="Picture 2" descr="Gtegrity">
            <a:extLst>
              <a:ext uri="{FF2B5EF4-FFF2-40B4-BE49-F238E27FC236}">
                <a16:creationId xmlns:a16="http://schemas.microsoft.com/office/drawing/2014/main" id="{0FF971FE-0F72-1007-75AF-28D434B227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0" y="-555625"/>
            <a:ext cx="18669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blue and red logo&#10;&#10;Description automatically generated">
            <a:extLst>
              <a:ext uri="{FF2B5EF4-FFF2-40B4-BE49-F238E27FC236}">
                <a16:creationId xmlns:a16="http://schemas.microsoft.com/office/drawing/2014/main" id="{4C504962-9FB6-7235-1B84-BDC1872305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0" y="-555625"/>
            <a:ext cx="6257925" cy="885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557B6E6A-DACA-8923-0B8D-02CF325878DA}"/>
              </a:ext>
            </a:extLst>
          </p:cNvPr>
          <p:cNvSpPr txBox="1">
            <a:spLocks noChangeArrowheads="1"/>
          </p:cNvSpPr>
          <p:nvPr/>
        </p:nvSpPr>
        <p:spPr>
          <a:xfrm>
            <a:off x="838200" y="60198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spTree>
    <p:extLst>
      <p:ext uri="{BB962C8B-B14F-4D97-AF65-F5344CB8AC3E}">
        <p14:creationId xmlns:p14="http://schemas.microsoft.com/office/powerpoint/2010/main" val="8734308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0" descr="http://web.mail.comcast.net/service/home/~/INT_lds_4cp_pos.jpg?auth=co&amp;loc=en_US&amp;id=65360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http://web.mail.comcast.net/service/home/~/?auth=co&amp;loc=en_US&amp;id=673026&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web.mail.comcast.net/service/home/~/?auth=co&amp;loc=en_US&amp;id=673026&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web.mail.comcast.net/service/home/~/?auth=co&amp;loc=en_US&amp;id=673026&amp;part=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http://web.mail.comcast.net/service/home/~/?auth=co&amp;loc=en_US&amp;id=673026&amp;part=2"/>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04" name="AutoShape 4"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0" name="AutoShape 10"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2" name="AutoShape 12"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5">
            <a:extLst>
              <a:ext uri="{FF2B5EF4-FFF2-40B4-BE49-F238E27FC236}">
                <a16:creationId xmlns:a16="http://schemas.microsoft.com/office/drawing/2014/main" id="{42F6B0DD-69A2-4C3E-A6F2-8E151479C7F7}"/>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p:pic>
        <p:nvPicPr>
          <p:cNvPr id="11" name="Picture 10">
            <a:extLst>
              <a:ext uri="{FF2B5EF4-FFF2-40B4-BE49-F238E27FC236}">
                <a16:creationId xmlns:a16="http://schemas.microsoft.com/office/drawing/2014/main" id="{9F6C0E03-A22F-C2A0-7505-6C0D3FC655BB}"/>
              </a:ext>
            </a:extLst>
          </p:cNvPr>
          <p:cNvPicPr>
            <a:picLocks noChangeAspect="1"/>
          </p:cNvPicPr>
          <p:nvPr/>
        </p:nvPicPr>
        <p:blipFill>
          <a:blip r:embed="rId4"/>
          <a:stretch>
            <a:fillRect/>
          </a:stretch>
        </p:blipFill>
        <p:spPr>
          <a:xfrm>
            <a:off x="283077" y="1318310"/>
            <a:ext cx="2050841" cy="1141194"/>
          </a:xfrm>
          <a:prstGeom prst="rect">
            <a:avLst/>
          </a:prstGeom>
        </p:spPr>
      </p:pic>
      <p:pic>
        <p:nvPicPr>
          <p:cNvPr id="2050" name="Picture 2">
            <a:extLst>
              <a:ext uri="{FF2B5EF4-FFF2-40B4-BE49-F238E27FC236}">
                <a16:creationId xmlns:a16="http://schemas.microsoft.com/office/drawing/2014/main" id="{0EAD01AB-95D7-3773-D593-0E2DD5E8C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254" y="1723707"/>
            <a:ext cx="1908560" cy="409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C-Council logo">
            <a:extLst>
              <a:ext uri="{FF2B5EF4-FFF2-40B4-BE49-F238E27FC236}">
                <a16:creationId xmlns:a16="http://schemas.microsoft.com/office/drawing/2014/main" id="{C528727B-E891-C433-BBE9-4F43331D0C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050" y="4868439"/>
            <a:ext cx="2276475" cy="6074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AEE1588-F055-7BBC-0525-69973BB545AD}"/>
              </a:ext>
            </a:extLst>
          </p:cNvPr>
          <p:cNvPicPr>
            <a:picLocks noChangeAspect="1"/>
          </p:cNvPicPr>
          <p:nvPr/>
        </p:nvPicPr>
        <p:blipFill>
          <a:blip r:embed="rId7"/>
          <a:stretch>
            <a:fillRect/>
          </a:stretch>
        </p:blipFill>
        <p:spPr>
          <a:xfrm>
            <a:off x="5867400" y="4651678"/>
            <a:ext cx="1528900" cy="824173"/>
          </a:xfrm>
          <a:prstGeom prst="rect">
            <a:avLst/>
          </a:prstGeom>
        </p:spPr>
      </p:pic>
      <p:pic>
        <p:nvPicPr>
          <p:cNvPr id="14" name="Picture 13">
            <a:extLst>
              <a:ext uri="{FF2B5EF4-FFF2-40B4-BE49-F238E27FC236}">
                <a16:creationId xmlns:a16="http://schemas.microsoft.com/office/drawing/2014/main" id="{8FF311BF-8908-8799-243D-196A077BECE9}"/>
              </a:ext>
            </a:extLst>
          </p:cNvPr>
          <p:cNvPicPr>
            <a:picLocks noChangeAspect="1"/>
          </p:cNvPicPr>
          <p:nvPr/>
        </p:nvPicPr>
        <p:blipFill>
          <a:blip r:embed="rId8"/>
          <a:stretch>
            <a:fillRect/>
          </a:stretch>
        </p:blipFill>
        <p:spPr>
          <a:xfrm>
            <a:off x="3414147" y="1471179"/>
            <a:ext cx="2315706" cy="775649"/>
          </a:xfrm>
          <a:prstGeom prst="rect">
            <a:avLst/>
          </a:prstGeom>
        </p:spPr>
      </p:pic>
      <p:sp>
        <p:nvSpPr>
          <p:cNvPr id="15" name="TextBox 14">
            <a:extLst>
              <a:ext uri="{FF2B5EF4-FFF2-40B4-BE49-F238E27FC236}">
                <a16:creationId xmlns:a16="http://schemas.microsoft.com/office/drawing/2014/main" id="{B62F6926-5AFA-7118-F405-0AC1317A120B}"/>
              </a:ext>
            </a:extLst>
          </p:cNvPr>
          <p:cNvSpPr txBox="1"/>
          <p:nvPr/>
        </p:nvSpPr>
        <p:spPr>
          <a:xfrm>
            <a:off x="430483" y="2459504"/>
            <a:ext cx="8283037" cy="2185214"/>
          </a:xfrm>
          <a:prstGeom prst="rect">
            <a:avLst/>
          </a:prstGeom>
          <a:noFill/>
        </p:spPr>
        <p:txBody>
          <a:bodyPr wrap="none" rtlCol="0">
            <a:spAutoFit/>
          </a:bodyPr>
          <a:lstStyle/>
          <a:p>
            <a:pPr algn="ctr"/>
            <a:r>
              <a:rPr lang="en-US" sz="4000" b="1" dirty="0"/>
              <a:t>Certification Continuing Education Units</a:t>
            </a:r>
          </a:p>
          <a:p>
            <a:pPr algn="ctr"/>
            <a:endParaRPr lang="en-US" b="1" dirty="0"/>
          </a:p>
          <a:p>
            <a:pPr algn="ctr"/>
            <a:r>
              <a:rPr lang="en-US" b="1" dirty="0"/>
              <a:t>Responsibility of each member to submit their CEUs</a:t>
            </a:r>
          </a:p>
          <a:p>
            <a:pPr algn="ctr"/>
            <a:endParaRPr lang="en-US" b="1" dirty="0"/>
          </a:p>
          <a:p>
            <a:pPr algn="ctr"/>
            <a:r>
              <a:rPr lang="en-US" b="1" dirty="0"/>
              <a:t>Certificate of Attendance available upon request </a:t>
            </a:r>
          </a:p>
        </p:txBody>
      </p:sp>
    </p:spTree>
    <p:extLst>
      <p:ext uri="{BB962C8B-B14F-4D97-AF65-F5344CB8AC3E}">
        <p14:creationId xmlns:p14="http://schemas.microsoft.com/office/powerpoint/2010/main" val="4190682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4E8CEDD-59AE-47A9-929E-86107FE86D9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chemeClr val="bg1"/>
                </a:solidFill>
              </a:rPr>
              <a:t>Convergint Federal, Gtegrity, Inc., Maryland Innovation Center</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9132B48-4387-4572-A430-BEC4212939D2}"/>
                  </a:ext>
                </a:extLst>
              </p14:cNvPr>
              <p14:cNvContentPartPr/>
              <p14:nvPr/>
            </p14:nvContentPartPr>
            <p14:xfrm>
              <a:off x="7601036" y="3064462"/>
              <a:ext cx="360" cy="360"/>
            </p14:xfrm>
          </p:contentPart>
        </mc:Choice>
        <mc:Fallback xmlns="">
          <p:pic>
            <p:nvPicPr>
              <p:cNvPr id="2" name="Ink 1">
                <a:extLst>
                  <a:ext uri="{FF2B5EF4-FFF2-40B4-BE49-F238E27FC236}">
                    <a16:creationId xmlns:a16="http://schemas.microsoft.com/office/drawing/2014/main" id="{19132B48-4387-4572-A430-BEC4212939D2}"/>
                  </a:ext>
                </a:extLst>
              </p:cNvPr>
              <p:cNvPicPr/>
              <p:nvPr/>
            </p:nvPicPr>
            <p:blipFill>
              <a:blip r:embed="rId6"/>
              <a:stretch>
                <a:fillRect/>
              </a:stretch>
            </p:blipFill>
            <p:spPr>
              <a:xfrm>
                <a:off x="7592396" y="3055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49A7E421-05EB-4B73-8CBB-441CA9ECFA23}"/>
                  </a:ext>
                </a:extLst>
              </p14:cNvPr>
              <p14:cNvContentPartPr/>
              <p14:nvPr/>
            </p14:nvContentPartPr>
            <p14:xfrm>
              <a:off x="7420316" y="3109462"/>
              <a:ext cx="360" cy="360"/>
            </p14:xfrm>
          </p:contentPart>
        </mc:Choice>
        <mc:Fallback xmlns="">
          <p:pic>
            <p:nvPicPr>
              <p:cNvPr id="5" name="Ink 4">
                <a:extLst>
                  <a:ext uri="{FF2B5EF4-FFF2-40B4-BE49-F238E27FC236}">
                    <a16:creationId xmlns:a16="http://schemas.microsoft.com/office/drawing/2014/main" id="{49A7E421-05EB-4B73-8CBB-441CA9ECFA23}"/>
                  </a:ext>
                </a:extLst>
              </p:cNvPr>
              <p:cNvPicPr/>
              <p:nvPr/>
            </p:nvPicPr>
            <p:blipFill>
              <a:blip r:embed="rId8"/>
              <a:stretch>
                <a:fillRect/>
              </a:stretch>
            </p:blipFill>
            <p:spPr>
              <a:xfrm>
                <a:off x="7411316" y="31008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69352090-3EDC-4AE9-97A0-8E2585184CD1}"/>
                  </a:ext>
                </a:extLst>
              </p14:cNvPr>
              <p14:cNvContentPartPr/>
              <p14:nvPr/>
            </p14:nvContentPartPr>
            <p14:xfrm>
              <a:off x="6731996" y="3134662"/>
              <a:ext cx="360" cy="360"/>
            </p14:xfrm>
          </p:contentPart>
        </mc:Choice>
        <mc:Fallback xmlns="">
          <p:pic>
            <p:nvPicPr>
              <p:cNvPr id="12" name="Ink 11">
                <a:extLst>
                  <a:ext uri="{FF2B5EF4-FFF2-40B4-BE49-F238E27FC236}">
                    <a16:creationId xmlns:a16="http://schemas.microsoft.com/office/drawing/2014/main" id="{69352090-3EDC-4AE9-97A0-8E2585184CD1}"/>
                  </a:ext>
                </a:extLst>
              </p:cNvPr>
              <p:cNvPicPr/>
              <p:nvPr/>
            </p:nvPicPr>
            <p:blipFill>
              <a:blip r:embed="rId10"/>
              <a:stretch>
                <a:fillRect/>
              </a:stretch>
            </p:blipFill>
            <p:spPr>
              <a:xfrm>
                <a:off x="6722996" y="31260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2BC151DB-386E-426D-9565-584E6D12237F}"/>
                  </a:ext>
                </a:extLst>
              </p14:cNvPr>
              <p14:cNvContentPartPr/>
              <p14:nvPr/>
            </p14:nvContentPartPr>
            <p14:xfrm>
              <a:off x="6415196" y="5044102"/>
              <a:ext cx="360" cy="360"/>
            </p14:xfrm>
          </p:contentPart>
        </mc:Choice>
        <mc:Fallback xmlns="">
          <p:pic>
            <p:nvPicPr>
              <p:cNvPr id="13" name="Ink 12">
                <a:extLst>
                  <a:ext uri="{FF2B5EF4-FFF2-40B4-BE49-F238E27FC236}">
                    <a16:creationId xmlns:a16="http://schemas.microsoft.com/office/drawing/2014/main" id="{2BC151DB-386E-426D-9565-584E6D12237F}"/>
                  </a:ext>
                </a:extLst>
              </p:cNvPr>
              <p:cNvPicPr/>
              <p:nvPr/>
            </p:nvPicPr>
            <p:blipFill>
              <a:blip r:embed="rId6"/>
              <a:stretch>
                <a:fillRect/>
              </a:stretch>
            </p:blipFill>
            <p:spPr>
              <a:xfrm>
                <a:off x="6406556" y="5035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9FDD983-C5CB-47FA-874B-46727F4C7623}"/>
                  </a:ext>
                </a:extLst>
              </p14:cNvPr>
              <p14:cNvContentPartPr/>
              <p14:nvPr/>
            </p14:nvContentPartPr>
            <p14:xfrm>
              <a:off x="7405196" y="3145102"/>
              <a:ext cx="360" cy="360"/>
            </p14:xfrm>
          </p:contentPart>
        </mc:Choice>
        <mc:Fallback xmlns="">
          <p:pic>
            <p:nvPicPr>
              <p:cNvPr id="14" name="Ink 13">
                <a:extLst>
                  <a:ext uri="{FF2B5EF4-FFF2-40B4-BE49-F238E27FC236}">
                    <a16:creationId xmlns:a16="http://schemas.microsoft.com/office/drawing/2014/main" id="{C9FDD983-C5CB-47FA-874B-46727F4C7623}"/>
                  </a:ext>
                </a:extLst>
              </p:cNvPr>
              <p:cNvPicPr/>
              <p:nvPr/>
            </p:nvPicPr>
            <p:blipFill>
              <a:blip r:embed="rId6"/>
              <a:stretch>
                <a:fillRect/>
              </a:stretch>
            </p:blipFill>
            <p:spPr>
              <a:xfrm>
                <a:off x="7396196" y="3136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DE0735D8-64B5-43F4-B268-C97313FA96E7}"/>
                  </a:ext>
                </a:extLst>
              </p14:cNvPr>
              <p14:cNvContentPartPr/>
              <p14:nvPr/>
            </p14:nvContentPartPr>
            <p14:xfrm>
              <a:off x="7500596" y="3069502"/>
              <a:ext cx="360" cy="360"/>
            </p14:xfrm>
          </p:contentPart>
        </mc:Choice>
        <mc:Fallback xmlns="">
          <p:pic>
            <p:nvPicPr>
              <p:cNvPr id="15" name="Ink 14">
                <a:extLst>
                  <a:ext uri="{FF2B5EF4-FFF2-40B4-BE49-F238E27FC236}">
                    <a16:creationId xmlns:a16="http://schemas.microsoft.com/office/drawing/2014/main" id="{DE0735D8-64B5-43F4-B268-C97313FA96E7}"/>
                  </a:ext>
                </a:extLst>
              </p:cNvPr>
              <p:cNvPicPr/>
              <p:nvPr/>
            </p:nvPicPr>
            <p:blipFill>
              <a:blip r:embed="rId6"/>
              <a:stretch>
                <a:fillRect/>
              </a:stretch>
            </p:blipFill>
            <p:spPr>
              <a:xfrm>
                <a:off x="7491596" y="3060862"/>
                <a:ext cx="18000" cy="18000"/>
              </a:xfrm>
              <a:prstGeom prst="rect">
                <a:avLst/>
              </a:prstGeom>
            </p:spPr>
          </p:pic>
        </mc:Fallback>
      </mc:AlternateContent>
      <p:sp>
        <p:nvSpPr>
          <p:cNvPr id="4" name="Rectangle 3">
            <a:extLst>
              <a:ext uri="{FF2B5EF4-FFF2-40B4-BE49-F238E27FC236}">
                <a16:creationId xmlns:a16="http://schemas.microsoft.com/office/drawing/2014/main" id="{A459E1CB-1F94-4C19-99EA-9C31883556F5}"/>
              </a:ext>
            </a:extLst>
          </p:cNvPr>
          <p:cNvSpPr/>
          <p:nvPr/>
        </p:nvSpPr>
        <p:spPr>
          <a:xfrm>
            <a:off x="230760" y="1205329"/>
            <a:ext cx="8608440" cy="1169551"/>
          </a:xfrm>
          <a:prstGeom prst="rect">
            <a:avLst/>
          </a:prstGeom>
        </p:spPr>
        <p:txBody>
          <a:bodyPr wrap="square">
            <a:spAutoFit/>
          </a:bodyPr>
          <a:lstStyle/>
          <a:p>
            <a:pPr algn="ctr"/>
            <a:r>
              <a:rPr lang="en-US" sz="1800" b="1" dirty="0">
                <a:latin typeface="Helvetica" panose="020B0604020202020204" pitchFamily="34" charset="0"/>
              </a:rPr>
              <a:t>ISSA Member Benefits</a:t>
            </a:r>
          </a:p>
          <a:p>
            <a:r>
              <a:rPr lang="en-US" sz="1600" dirty="0">
                <a:latin typeface="arial" panose="020B0604020202020204" pitchFamily="34" charset="0"/>
              </a:rPr>
              <a:t>List of special offers available to members.   You will need to login with your member portal credentials to access this page.</a:t>
            </a:r>
          </a:p>
          <a:p>
            <a:pPr algn="ctr"/>
            <a:r>
              <a:rPr lang="en-US" sz="2000" dirty="0">
                <a:latin typeface="arial" panose="020B0604020202020204" pitchFamily="34" charset="0"/>
              </a:rPr>
              <a:t> </a:t>
            </a:r>
            <a:r>
              <a:rPr lang="en-US" sz="2000" b="1" u="sng" dirty="0">
                <a:latin typeface="arial" panose="020B0604020202020204" pitchFamily="34" charset="0"/>
              </a:rPr>
              <a:t>https://www.members.issa.org/page/SpecialOffers</a:t>
            </a:r>
            <a:endParaRPr lang="en-US" sz="2000" b="1" i="0" dirty="0">
              <a:effectLst/>
              <a:latin typeface="Helvetica" panose="020B0604020202020204" pitchFamily="34" charset="0"/>
            </a:endParaRPr>
          </a:p>
        </p:txBody>
      </p:sp>
      <p:pic>
        <p:nvPicPr>
          <p:cNvPr id="3074" name="Picture 2">
            <a:extLst>
              <a:ext uri="{FF2B5EF4-FFF2-40B4-BE49-F238E27FC236}">
                <a16:creationId xmlns:a16="http://schemas.microsoft.com/office/drawing/2014/main" id="{5A6947CA-60E4-4150-9D99-F3538F406E2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2968" y="2557180"/>
            <a:ext cx="1260076" cy="5493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C67FB55-D730-44E9-9DC6-CF881232E1E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9993" y="3134662"/>
            <a:ext cx="1140840" cy="3359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6D85FB7-0F2B-40D4-B570-F357F3D8952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6929" y="3677215"/>
            <a:ext cx="1442449" cy="4728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E6090BA-7A21-415C-B090-E644989B888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0586" y="4376273"/>
            <a:ext cx="1585267" cy="25512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39A4C213-29B4-4DE1-8B44-2E21139D827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7301" y="4765930"/>
            <a:ext cx="1599373" cy="24657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2B4D3D29-EE89-4109-A986-1396916F11B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4228" y="5236684"/>
            <a:ext cx="1571625" cy="2861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6DAD131A-BAC3-42C7-A0EA-CA2209F13EC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28292" y="2593012"/>
            <a:ext cx="1506246" cy="55209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4206A923-EA2D-4ACD-AA49-FF2872A7F1C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86025" y="3276273"/>
            <a:ext cx="19050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991C457C-CADD-449D-A072-3E30F3F674B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66048" y="3759200"/>
            <a:ext cx="1170195" cy="20812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B5DA0A5E-DAA0-45D5-A4DB-B728EDE0138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28679" y="3881409"/>
            <a:ext cx="2426898" cy="80896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BCFCDEC2-EC2E-4E63-97CE-A5D755BDB54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00026" y="4482709"/>
            <a:ext cx="970386" cy="64692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97DFCC61-49D0-45AC-9FCB-5366CDFEBD1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144844" y="5173854"/>
            <a:ext cx="957607" cy="54477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a:extLst>
              <a:ext uri="{FF2B5EF4-FFF2-40B4-BE49-F238E27FC236}">
                <a16:creationId xmlns:a16="http://schemas.microsoft.com/office/drawing/2014/main" id="{BEF10D64-4AB5-4D0A-9026-E34568DFF43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931911" y="2580684"/>
            <a:ext cx="1679647" cy="41924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a:extLst>
              <a:ext uri="{FF2B5EF4-FFF2-40B4-BE49-F238E27FC236}">
                <a16:creationId xmlns:a16="http://schemas.microsoft.com/office/drawing/2014/main" id="{06B0B776-DF3B-4BA4-AF57-E83214E58CD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51726" y="3144015"/>
            <a:ext cx="989822" cy="356907"/>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a:extLst>
              <a:ext uri="{FF2B5EF4-FFF2-40B4-BE49-F238E27FC236}">
                <a16:creationId xmlns:a16="http://schemas.microsoft.com/office/drawing/2014/main" id="{352C925B-0F1B-4FC6-9ACB-0B069AC7F1A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24199" y="3707247"/>
            <a:ext cx="1424608" cy="457443"/>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a:extLst>
              <a:ext uri="{FF2B5EF4-FFF2-40B4-BE49-F238E27FC236}">
                <a16:creationId xmlns:a16="http://schemas.microsoft.com/office/drawing/2014/main" id="{DA8DDB1E-6B8B-481F-B392-EC71C7038CC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123914" y="4305409"/>
            <a:ext cx="1608082" cy="263032"/>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a:extLst>
              <a:ext uri="{FF2B5EF4-FFF2-40B4-BE49-F238E27FC236}">
                <a16:creationId xmlns:a16="http://schemas.microsoft.com/office/drawing/2014/main" id="{857C5C1E-F8EC-4DD8-AAEA-51AF7EC38BA4}"/>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198887" y="4720783"/>
            <a:ext cx="1475233" cy="263032"/>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a:extLst>
              <a:ext uri="{FF2B5EF4-FFF2-40B4-BE49-F238E27FC236}">
                <a16:creationId xmlns:a16="http://schemas.microsoft.com/office/drawing/2014/main" id="{2AF8ECFF-974F-48F2-B094-2E0A6E5D82A9}"/>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463741" y="5085477"/>
            <a:ext cx="894899" cy="655804"/>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a:extLst>
              <a:ext uri="{FF2B5EF4-FFF2-40B4-BE49-F238E27FC236}">
                <a16:creationId xmlns:a16="http://schemas.microsoft.com/office/drawing/2014/main" id="{560A0CEA-EDD5-429A-8931-434173D4A17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39000" y="2644302"/>
            <a:ext cx="1290638" cy="438150"/>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a:extLst>
              <a:ext uri="{FF2B5EF4-FFF2-40B4-BE49-F238E27FC236}">
                <a16:creationId xmlns:a16="http://schemas.microsoft.com/office/drawing/2014/main" id="{37755101-D02D-42B1-9641-FB6C074C4CE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179310" y="3109462"/>
            <a:ext cx="1570174" cy="334840"/>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a:extLst>
              <a:ext uri="{FF2B5EF4-FFF2-40B4-BE49-F238E27FC236}">
                <a16:creationId xmlns:a16="http://schemas.microsoft.com/office/drawing/2014/main" id="{14754D9D-FFCD-490A-A226-F9745757EC57}"/>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354598" y="3429000"/>
            <a:ext cx="1164138" cy="721106"/>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a:extLst>
              <a:ext uri="{FF2B5EF4-FFF2-40B4-BE49-F238E27FC236}">
                <a16:creationId xmlns:a16="http://schemas.microsoft.com/office/drawing/2014/main" id="{B404F170-B56D-457A-AC55-3A141A6FF28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98769" y="4231695"/>
            <a:ext cx="1532314" cy="403898"/>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a:extLst>
              <a:ext uri="{FF2B5EF4-FFF2-40B4-BE49-F238E27FC236}">
                <a16:creationId xmlns:a16="http://schemas.microsoft.com/office/drawing/2014/main" id="{6A1A806B-FE37-457E-99A3-4640B1E2F918}"/>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24318" y="4582243"/>
            <a:ext cx="1132497" cy="756508"/>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a:extLst>
              <a:ext uri="{FF2B5EF4-FFF2-40B4-BE49-F238E27FC236}">
                <a16:creationId xmlns:a16="http://schemas.microsoft.com/office/drawing/2014/main" id="{9298F6AA-F12C-40DB-9733-D4FDB94681A5}"/>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141683" y="5230572"/>
            <a:ext cx="1570438" cy="54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97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0">
        <p159:morph option="byObject"/>
      </p:transition>
    </mc:Choice>
    <mc:Fallback xmlns="">
      <p:transition spd="slow" advTm="10000">
        <p:fade/>
      </p:transition>
    </mc:Fallback>
  </mc:AlternateContent>
</p:sld>
</file>

<file path=ppt/theme/theme1.xml><?xml version="1.0" encoding="utf-8"?>
<a:theme xmlns:a="http://schemas.openxmlformats.org/drawingml/2006/main" name="ISSA PPT Template - Sept 2010">
  <a:themeElements>
    <a:clrScheme name="ISSA Color Theme">
      <a:dk1>
        <a:srgbClr val="000000"/>
      </a:dk1>
      <a:lt1>
        <a:srgbClr val="FFFFFF"/>
      </a:lt1>
      <a:dk2>
        <a:srgbClr val="0F4A71"/>
      </a:dk2>
      <a:lt2>
        <a:srgbClr val="FFFFFF"/>
      </a:lt2>
      <a:accent1>
        <a:srgbClr val="D2901C"/>
      </a:accent1>
      <a:accent2>
        <a:srgbClr val="B5432F"/>
      </a:accent2>
      <a:accent3>
        <a:srgbClr val="FFFFFF"/>
      </a:accent3>
      <a:accent4>
        <a:srgbClr val="000000"/>
      </a:accent4>
      <a:accent5>
        <a:srgbClr val="3B7B59"/>
      </a:accent5>
      <a:accent6>
        <a:srgbClr val="4B3E8B"/>
      </a:accent6>
      <a:hlink>
        <a:srgbClr val="E0C108"/>
      </a:hlink>
      <a:folHlink>
        <a:srgbClr val="7CB7D9"/>
      </a:folHlink>
    </a:clrScheme>
    <a:fontScheme name="EYC - specia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EYC - specia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YC - speci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YC - specia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YC - specia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YC - specia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YC - specia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YC - specia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9FBE7F45AFCD4A987161334F4E4DAD" ma:contentTypeVersion="0" ma:contentTypeDescription="Create a new document." ma:contentTypeScope="" ma:versionID="68ad7b14640a202bd982ad13f138a775">
  <xsd:schema xmlns:xsd="http://www.w3.org/2001/XMLSchema" xmlns:xs="http://www.w3.org/2001/XMLSchema" xmlns:p="http://schemas.microsoft.com/office/2006/metadata/properties" targetNamespace="http://schemas.microsoft.com/office/2006/metadata/properties" ma:root="true" ma:fieldsID="5da0bab1e00c84e9291a2a9b340ddb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CF7CC-BCCF-4C7F-ACA3-07BF2DBCE3A8}">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5E1A5D04-98FA-4425-8DB8-994C94F98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C76C838-B4C1-4438-BE6F-04FFB45FDD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2328</Words>
  <Application>Microsoft Office PowerPoint</Application>
  <PresentationFormat>On-screen Show (4:3)</PresentationFormat>
  <Paragraphs>221</Paragraphs>
  <Slides>20</Slides>
  <Notes>16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ＭＳ Ｐゴシック</vt:lpstr>
      <vt:lpstr>Aptos</vt:lpstr>
      <vt:lpstr>Arial</vt:lpstr>
      <vt:lpstr>Arial</vt:lpstr>
      <vt:lpstr>Arial Narrow</vt:lpstr>
      <vt:lpstr>Calibri</vt:lpstr>
      <vt:lpstr>Helvetica</vt:lpstr>
      <vt:lpstr>Helvetica Neue</vt:lpstr>
      <vt:lpstr>inherit</vt:lpstr>
      <vt:lpstr>Roboto</vt:lpstr>
      <vt:lpstr>Segoe UI</vt:lpstr>
      <vt:lpstr>Source Sans Pro</vt:lpstr>
      <vt:lpstr>Times New Roman</vt:lpstr>
      <vt:lpstr>Trebuchet MS</vt:lpstr>
      <vt:lpstr>var(--tec-font-family-sans-serif)</vt:lpstr>
      <vt:lpstr>Wingdings</vt:lpstr>
      <vt:lpstr>ISSA PPT Template - Sept 2010</vt:lpstr>
      <vt:lpstr>PowerPoint Presentation</vt:lpstr>
      <vt:lpstr>PowerPoint Presentation</vt:lpstr>
      <vt:lpstr>Central Maryland Chapter Sponsors</vt:lpstr>
      <vt:lpstr>New Central Maryland Chapter Sponsor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Security Training</vt:lpstr>
      <vt:lpstr>FREE Cyber Security Certifications/Training</vt:lpstr>
      <vt:lpstr>PowerPoint Presentation</vt:lpstr>
      <vt:lpstr>PowerPoint Presentation</vt:lpstr>
      <vt:lpstr>ISSA Central MD 2023 Meetings and Events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2010-09-07T15:38:43Z</dcterms:created>
  <dcterms:modified xsi:type="dcterms:W3CDTF">2024-01-23T20:05:16Z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0x010100A29FBE7F45AFCD4A987161334F4E4DAD</vt:lpwstr>
  </property>
</Properties>
</file>