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4">
  <p:sldMasterIdLst>
    <p:sldMasterId id="2147483648" r:id="rId4"/>
  </p:sldMasterIdLst>
  <p:notesMasterIdLst>
    <p:notesMasterId r:id="rId21"/>
  </p:notesMasterIdLst>
  <p:handoutMasterIdLst>
    <p:handoutMasterId r:id="rId22"/>
  </p:handoutMasterIdLst>
  <p:sldIdLst>
    <p:sldId id="410" r:id="rId5"/>
    <p:sldId id="568" r:id="rId6"/>
    <p:sldId id="411" r:id="rId7"/>
    <p:sldId id="636" r:id="rId8"/>
    <p:sldId id="412" r:id="rId9"/>
    <p:sldId id="747" r:id="rId10"/>
    <p:sldId id="755" r:id="rId11"/>
    <p:sldId id="756" r:id="rId12"/>
    <p:sldId id="751" r:id="rId13"/>
    <p:sldId id="745" r:id="rId14"/>
    <p:sldId id="752" r:id="rId15"/>
    <p:sldId id="715" r:id="rId16"/>
    <p:sldId id="743" r:id="rId17"/>
    <p:sldId id="744" r:id="rId18"/>
    <p:sldId id="757" r:id="rId19"/>
    <p:sldId id="758" r:id="rId2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Arial" charset="0"/>
      </a:defRPr>
    </a:lvl1pPr>
    <a:lvl2pPr marL="457200" algn="l" rtl="0" fontAlgn="base">
      <a:spcBef>
        <a:spcPct val="0"/>
      </a:spcBef>
      <a:spcAft>
        <a:spcPct val="0"/>
      </a:spcAft>
      <a:defRPr sz="2400" kern="1200">
        <a:solidFill>
          <a:schemeClr val="tx1"/>
        </a:solidFill>
        <a:latin typeface="Arial Narrow" pitchFamily="34" charset="0"/>
        <a:ea typeface="+mn-ea"/>
        <a:cs typeface="Arial" charset="0"/>
      </a:defRPr>
    </a:lvl2pPr>
    <a:lvl3pPr marL="914400" algn="l" rtl="0" fontAlgn="base">
      <a:spcBef>
        <a:spcPct val="0"/>
      </a:spcBef>
      <a:spcAft>
        <a:spcPct val="0"/>
      </a:spcAft>
      <a:defRPr sz="2400"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kern="1200">
        <a:solidFill>
          <a:schemeClr val="tx1"/>
        </a:solidFill>
        <a:latin typeface="Arial Narrow" pitchFamily="34" charset="0"/>
        <a:ea typeface="+mn-ea"/>
        <a:cs typeface="Arial" charset="0"/>
      </a:defRPr>
    </a:lvl5pPr>
    <a:lvl6pPr marL="2286000" algn="l" defTabSz="914400" rtl="0" eaLnBrk="1" latinLnBrk="0" hangingPunct="1">
      <a:defRPr sz="2400" kern="1200">
        <a:solidFill>
          <a:schemeClr val="tx1"/>
        </a:solidFill>
        <a:latin typeface="Arial Narrow" pitchFamily="34" charset="0"/>
        <a:ea typeface="+mn-ea"/>
        <a:cs typeface="Arial" charset="0"/>
      </a:defRPr>
    </a:lvl6pPr>
    <a:lvl7pPr marL="2743200" algn="l" defTabSz="914400" rtl="0" eaLnBrk="1" latinLnBrk="0" hangingPunct="1">
      <a:defRPr sz="2400" kern="1200">
        <a:solidFill>
          <a:schemeClr val="tx1"/>
        </a:solidFill>
        <a:latin typeface="Arial Narrow" pitchFamily="34" charset="0"/>
        <a:ea typeface="+mn-ea"/>
        <a:cs typeface="Arial" charset="0"/>
      </a:defRPr>
    </a:lvl7pPr>
    <a:lvl8pPr marL="3200400" algn="l" defTabSz="914400" rtl="0" eaLnBrk="1" latinLnBrk="0" hangingPunct="1">
      <a:defRPr sz="2400" kern="1200">
        <a:solidFill>
          <a:schemeClr val="tx1"/>
        </a:solidFill>
        <a:latin typeface="Arial Narrow" pitchFamily="34" charset="0"/>
        <a:ea typeface="+mn-ea"/>
        <a:cs typeface="Arial" charset="0"/>
      </a:defRPr>
    </a:lvl8pPr>
    <a:lvl9pPr marL="3657600" algn="l" defTabSz="914400" rtl="0" eaLnBrk="1" latinLnBrk="0" hangingPunct="1">
      <a:defRPr sz="2400"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24"/>
    <a:srgbClr val="0000FF"/>
    <a:srgbClr val="E3A129"/>
    <a:srgbClr val="FF9900"/>
    <a:srgbClr val="006699"/>
    <a:srgbClr val="053B53"/>
    <a:srgbClr val="003366"/>
    <a:srgbClr val="143B7B"/>
    <a:srgbClr val="0E295A"/>
    <a:srgbClr val="F66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5204" autoAdjust="0"/>
  </p:normalViewPr>
  <p:slideViewPr>
    <p:cSldViewPr>
      <p:cViewPr varScale="1">
        <p:scale>
          <a:sx n="114" d="100"/>
          <a:sy n="114" d="100"/>
        </p:scale>
        <p:origin x="133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601"/>
            <a:ext cx="3037840" cy="465781"/>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defTabSz="924164" eaLnBrk="0" hangingPunct="0">
              <a:defRPr sz="1000" i="1">
                <a:latin typeface="Arial" charset="0"/>
                <a:cs typeface="+mn-cs"/>
              </a:defRPr>
            </a:lvl1pPr>
          </a:lstStyle>
          <a:p>
            <a:pPr>
              <a:defRPr/>
            </a:pPr>
            <a:r>
              <a:rPr lang="en-US" dirty="0"/>
              <a:t>Assurance and Advisory Business Services</a:t>
            </a:r>
          </a:p>
        </p:txBody>
      </p:sp>
      <p:sp>
        <p:nvSpPr>
          <p:cNvPr id="4099" name="Rectangle 3"/>
          <p:cNvSpPr>
            <a:spLocks noGrp="1" noChangeArrowheads="1"/>
          </p:cNvSpPr>
          <p:nvPr>
            <p:ph type="dt" sz="quarter" idx="1"/>
          </p:nvPr>
        </p:nvSpPr>
        <p:spPr bwMode="auto">
          <a:xfrm>
            <a:off x="3972560" y="-1601"/>
            <a:ext cx="3037840" cy="465781"/>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algn="r" defTabSz="924164" eaLnBrk="0" hangingPunct="0">
              <a:defRPr sz="1000" i="1">
                <a:latin typeface="Arial" charset="0"/>
                <a:cs typeface="+mn-cs"/>
              </a:defRPr>
            </a:lvl1pPr>
          </a:lstStyle>
          <a:p>
            <a:pPr>
              <a:defRPr/>
            </a:pPr>
            <a:fld id="{C94973C2-C077-42BD-B9C5-7281761C7720}" type="datetime4">
              <a:rPr lang="en-US"/>
              <a:pPr>
                <a:defRPr/>
              </a:pPr>
              <a:t>January 20, 2019</a:t>
            </a:fld>
            <a:endParaRPr lang="en-US" dirty="0"/>
          </a:p>
        </p:txBody>
      </p:sp>
      <p:sp>
        <p:nvSpPr>
          <p:cNvPr id="4100" name="Rectangle 4"/>
          <p:cNvSpPr>
            <a:spLocks noGrp="1" noChangeArrowheads="1"/>
          </p:cNvSpPr>
          <p:nvPr>
            <p:ph type="sldNum" sz="quarter" idx="3"/>
          </p:nvPr>
        </p:nvSpPr>
        <p:spPr bwMode="auto">
          <a:xfrm>
            <a:off x="3972560" y="8832221"/>
            <a:ext cx="3037840" cy="465781"/>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5pPr lvl="4" algn="r" defTabSz="924164" eaLnBrk="0" hangingPunct="0">
              <a:defRPr sz="1000" i="1">
                <a:latin typeface="Arial" charset="0"/>
                <a:cs typeface="+mn-cs"/>
              </a:defRPr>
            </a:lvl5pPr>
          </a:lstStyle>
          <a:p>
            <a:pPr lvl="4">
              <a:defRPr/>
            </a:pPr>
            <a:fld id="{C5CDC82C-BD96-46CE-BF8F-2D80B4E5003D}" type="slidenum">
              <a:rPr lang="en-US"/>
              <a:pPr lvl="4">
                <a:defRPr/>
              </a:pPr>
              <a:t>‹#›</a:t>
            </a:fld>
            <a:endParaRPr lang="en-US" dirty="0"/>
          </a:p>
        </p:txBody>
      </p:sp>
      <p:sp>
        <p:nvSpPr>
          <p:cNvPr id="4101" name="Rectangle 5"/>
          <p:cNvSpPr>
            <a:spLocks noGrp="1" noChangeArrowheads="1"/>
          </p:cNvSpPr>
          <p:nvPr>
            <p:ph type="ftr" sz="quarter" idx="2"/>
          </p:nvPr>
        </p:nvSpPr>
        <p:spPr bwMode="auto">
          <a:xfrm>
            <a:off x="14606" y="8846627"/>
            <a:ext cx="3032971" cy="433767"/>
          </a:xfrm>
          <a:prstGeom prst="rect">
            <a:avLst/>
          </a:prstGeom>
          <a:noFill/>
          <a:ln w="9525">
            <a:noFill/>
            <a:miter lim="800000"/>
            <a:headEnd/>
            <a:tailEnd/>
          </a:ln>
          <a:effectLst/>
        </p:spPr>
        <p:txBody>
          <a:bodyPr vert="horz" wrap="square" lIns="14491" tIns="0" rIns="14491" bIns="0" numCol="1" anchor="b" anchorCtr="0" compatLnSpc="1">
            <a:prstTxWarp prst="textNoShape">
              <a:avLst/>
            </a:prstTxWarp>
          </a:bodyPr>
          <a:lstStyle>
            <a:lvl1pPr defTabSz="500724" eaLnBrk="0" hangingPunct="0">
              <a:defRPr sz="700" i="1">
                <a:solidFill>
                  <a:schemeClr val="accent1"/>
                </a:solidFill>
                <a:latin typeface="Arial" charset="0"/>
                <a:cs typeface="+mn-cs"/>
              </a:defRPr>
            </a:lvl1pPr>
          </a:lstStyle>
          <a:p>
            <a:pPr>
              <a:defRPr/>
            </a:pPr>
            <a:endParaRPr lang="en-US" dirty="0"/>
          </a:p>
        </p:txBody>
      </p:sp>
    </p:spTree>
    <p:extLst>
      <p:ext uri="{BB962C8B-B14F-4D97-AF65-F5344CB8AC3E}">
        <p14:creationId xmlns:p14="http://schemas.microsoft.com/office/powerpoint/2010/main" val="965109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601"/>
            <a:ext cx="3037840" cy="465781"/>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defTabSz="924164" eaLnBrk="0" hangingPunct="0">
              <a:defRPr sz="1000" i="1">
                <a:latin typeface="Arial" charset="0"/>
                <a:cs typeface="+mn-cs"/>
              </a:defRPr>
            </a:lvl1pPr>
          </a:lstStyle>
          <a:p>
            <a:pPr>
              <a:defRPr/>
            </a:pPr>
            <a:r>
              <a:rPr lang="en-US" dirty="0"/>
              <a:t>Assurance and Advisory Business Services</a:t>
            </a:r>
          </a:p>
        </p:txBody>
      </p:sp>
      <p:sp>
        <p:nvSpPr>
          <p:cNvPr id="2051" name="Rectangle 3"/>
          <p:cNvSpPr>
            <a:spLocks noGrp="1" noChangeArrowheads="1"/>
          </p:cNvSpPr>
          <p:nvPr>
            <p:ph type="dt" idx="1"/>
          </p:nvPr>
        </p:nvSpPr>
        <p:spPr bwMode="auto">
          <a:xfrm>
            <a:off x="3972560" y="-1601"/>
            <a:ext cx="3037840" cy="465781"/>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algn="r" defTabSz="924164" eaLnBrk="0" hangingPunct="0">
              <a:defRPr sz="1000" i="1">
                <a:latin typeface="Arial" charset="0"/>
                <a:cs typeface="+mn-cs"/>
              </a:defRPr>
            </a:lvl1pPr>
          </a:lstStyle>
          <a:p>
            <a:pPr>
              <a:defRPr/>
            </a:pPr>
            <a:fld id="{4D3C153E-05DE-42D8-B783-D347364814C7}" type="datetime4">
              <a:rPr lang="en-US"/>
              <a:pPr>
                <a:defRPr/>
              </a:pPr>
              <a:t>January 20, 2019</a:t>
            </a:fld>
            <a:endParaRPr lang="en-US" dirty="0"/>
          </a:p>
        </p:txBody>
      </p:sp>
      <p:sp>
        <p:nvSpPr>
          <p:cNvPr id="6148" name="Rectangle 4"/>
          <p:cNvSpPr>
            <a:spLocks noGrp="1" noRot="1" noChangeAspect="1" noChangeArrowheads="1" noTextEdit="1"/>
          </p:cNvSpPr>
          <p:nvPr>
            <p:ph type="sldImg" idx="2"/>
          </p:nvPr>
        </p:nvSpPr>
        <p:spPr bwMode="auto">
          <a:xfrm>
            <a:off x="1189038" y="704850"/>
            <a:ext cx="4632325"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4720" y="4416111"/>
            <a:ext cx="5140960" cy="4182419"/>
          </a:xfrm>
          <a:prstGeom prst="rect">
            <a:avLst/>
          </a:prstGeom>
          <a:noFill/>
          <a:ln w="9525">
            <a:noFill/>
            <a:miter lim="800000"/>
            <a:headEnd/>
            <a:tailEnd/>
          </a:ln>
          <a:effectLst/>
        </p:spPr>
        <p:txBody>
          <a:bodyPr vert="horz" wrap="square" lIns="91773" tIns="46692" rIns="91773" bIns="46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2221"/>
            <a:ext cx="3037840" cy="465781"/>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defTabSz="924164" eaLnBrk="0" hangingPunct="0">
              <a:defRPr sz="1000" i="1">
                <a:latin typeface="Arial"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972560" y="8832221"/>
            <a:ext cx="3037840" cy="465781"/>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algn="r" defTabSz="924164" eaLnBrk="0" hangingPunct="0">
              <a:defRPr sz="1000" i="1">
                <a:latin typeface="Arial" charset="0"/>
                <a:cs typeface="+mn-cs"/>
              </a:defRPr>
            </a:lvl1pPr>
          </a:lstStyle>
          <a:p>
            <a:pPr>
              <a:defRPr/>
            </a:pPr>
            <a:fld id="{BAE10C65-BE2E-469A-809C-CB142317CC3A}" type="slidenum">
              <a:rPr lang="en-US"/>
              <a:pPr>
                <a:defRPr/>
              </a:pPr>
              <a:t>‹#›</a:t>
            </a:fld>
            <a:endParaRPr lang="en-US" dirty="0"/>
          </a:p>
        </p:txBody>
      </p:sp>
    </p:spTree>
    <p:extLst>
      <p:ext uri="{BB962C8B-B14F-4D97-AF65-F5344CB8AC3E}">
        <p14:creationId xmlns:p14="http://schemas.microsoft.com/office/powerpoint/2010/main" val="3240439769"/>
      </p:ext>
    </p:extLst>
  </p:cSld>
  <p:clrMap bg1="lt1" tx1="dk1" bg2="lt2" tx2="dk2" accent1="accent1" accent2="accent2" accent3="accent3" accent4="accent4" accent5="accent5" accent6="accent6" hlink="hlink" folHlink="folHlink"/>
  <p:hf ftr="0"/>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68425"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16345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91470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87243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327895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207110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70839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0156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272379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202354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53695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326879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50175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49121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409362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dirty="0">
              <a:ea typeface="ＭＳ Ｐゴシック"/>
            </a:endParaRPr>
          </a:p>
        </p:txBody>
      </p:sp>
    </p:spTree>
    <p:extLst>
      <p:ext uri="{BB962C8B-B14F-4D97-AF65-F5344CB8AC3E}">
        <p14:creationId xmlns:p14="http://schemas.microsoft.com/office/powerpoint/2010/main" val="1645634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emf"/><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6" name="Rectangle 15"/>
          <p:cNvSpPr/>
          <p:nvPr userDrawn="1"/>
        </p:nvSpPr>
        <p:spPr bwMode="auto">
          <a:xfrm>
            <a:off x="0" y="5638486"/>
            <a:ext cx="9144000" cy="143995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itchFamily="34" charset="0"/>
            </a:endParaRPr>
          </a:p>
        </p:txBody>
      </p:sp>
      <p:pic>
        <p:nvPicPr>
          <p:cNvPr id="15" name="Picture 14" descr="ISSALoop_6.26.12.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0102" y="2431356"/>
            <a:ext cx="8317191" cy="6426920"/>
          </a:xfrm>
          <a:prstGeom prst="rect">
            <a:avLst/>
          </a:prstGeom>
        </p:spPr>
      </p:pic>
      <p:pic>
        <p:nvPicPr>
          <p:cNvPr id="10" name="Picture 9" descr="iStock_000012204568XXXRevLargeCMYK copy.jp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8524" b="63842" l="9991" r="89921">
                        <a14:foregroundMark x1="38626" y1="11375" x2="38626" y2="11375"/>
                        <a14:foregroundMark x1="45723" y1="18674" x2="45723" y2="18674"/>
                        <a14:foregroundMark x1="49545" y1="26886" x2="49545" y2="26886"/>
                        <a14:foregroundMark x1="50682" y1="37652" x2="50682" y2="37652"/>
                        <a14:foregroundMark x1="48499" y1="49574" x2="48499" y2="49574"/>
                        <a14:foregroundMark x1="45223" y1="55109" x2="45223" y2="55109"/>
                        <a14:foregroundMark x1="41765" y1="58698" x2="41765" y2="58698"/>
                        <a14:foregroundMark x1="34941" y1="62652" x2="34941" y2="62652"/>
                        <a14:foregroundMark x1="24249" y1="60827" x2="24249" y2="60827"/>
                        <a14:foregroundMark x1="15969" y1="52372" x2="15969" y2="52372"/>
                        <a14:foregroundMark x1="12875" y1="43674" x2="12875" y2="43674"/>
                        <a14:foregroundMark x1="12147" y1="33394" x2="12147" y2="33394"/>
                        <a14:foregroundMark x1="13694" y1="21959" x2="13694" y2="21959"/>
                        <a14:foregroundMark x1="19063" y1="15024" x2="19063" y2="15024"/>
                        <a14:foregroundMark x1="24158" y1="11253" x2="24158" y2="11253"/>
                      </a14:backgroundRemoval>
                    </a14:imgEffect>
                  </a14:imgLayer>
                </a14:imgProps>
              </a:ext>
              <a:ext uri="{28A0092B-C50C-407E-A947-70E740481C1C}">
                <a14:useLocalDpi xmlns:a14="http://schemas.microsoft.com/office/drawing/2010/main" val="0"/>
              </a:ext>
            </a:extLst>
          </a:blip>
          <a:srcRect t="1609" r="88" b="29243"/>
          <a:stretch/>
        </p:blipFill>
        <p:spPr>
          <a:xfrm>
            <a:off x="-1003080" y="2711359"/>
            <a:ext cx="11031470" cy="5663621"/>
          </a:xfrm>
          <a:prstGeom prst="rect">
            <a:avLst/>
          </a:prstGeom>
          <a:noFill/>
          <a:ln>
            <a:noFill/>
          </a:ln>
        </p:spPr>
      </p:pic>
      <p:sp>
        <p:nvSpPr>
          <p:cNvPr id="3098" name="Rectangle 26"/>
          <p:cNvSpPr>
            <a:spLocks noGrp="1" noChangeArrowheads="1"/>
          </p:cNvSpPr>
          <p:nvPr>
            <p:ph type="ctrTitle" sz="quarter"/>
          </p:nvPr>
        </p:nvSpPr>
        <p:spPr>
          <a:xfrm>
            <a:off x="485140" y="1620982"/>
            <a:ext cx="8216900" cy="797823"/>
          </a:xfrm>
          <a:noFill/>
          <a:effectLst/>
        </p:spPr>
        <p:txBody>
          <a:bodyPr/>
          <a:lstStyle>
            <a:lvl1pPr algn="r">
              <a:lnSpc>
                <a:spcPct val="90000"/>
              </a:lnSpc>
              <a:defRPr sz="4000">
                <a:solidFill>
                  <a:schemeClr val="tx2"/>
                </a:solidFill>
                <a:effectLst/>
              </a:defRPr>
            </a:lvl1pPr>
          </a:lstStyle>
          <a:p>
            <a:r>
              <a:rPr lang="en-US" dirty="0"/>
              <a:t>Click to edit Master title style</a:t>
            </a:r>
          </a:p>
        </p:txBody>
      </p:sp>
      <p:sp>
        <p:nvSpPr>
          <p:cNvPr id="3099" name="Rectangle 27"/>
          <p:cNvSpPr>
            <a:spLocks noGrp="1" noChangeArrowheads="1"/>
          </p:cNvSpPr>
          <p:nvPr>
            <p:ph type="subTitle" sz="quarter" idx="1"/>
          </p:nvPr>
        </p:nvSpPr>
        <p:spPr>
          <a:xfrm>
            <a:off x="471488" y="2491612"/>
            <a:ext cx="8245791" cy="1955698"/>
          </a:xfrm>
          <a:effectLst/>
        </p:spPr>
        <p:txBody>
          <a:bodyPr/>
          <a:lstStyle>
            <a:lvl1pPr marL="0" indent="0" algn="r">
              <a:spcBef>
                <a:spcPct val="20000"/>
              </a:spcBef>
              <a:buFontTx/>
              <a:buNone/>
              <a:defRPr lang="en-US" b="0" i="0" baseline="0" dirty="0">
                <a:solidFill>
                  <a:srgbClr val="FFFFFF"/>
                </a:solidFill>
              </a:defRPr>
            </a:lvl1pPr>
          </a:lstStyle>
          <a:p>
            <a:r>
              <a:rPr lang="en-US" dirty="0"/>
              <a:t>Click to edit Master subtitle style</a:t>
            </a:r>
          </a:p>
        </p:txBody>
      </p:sp>
      <p:pic>
        <p:nvPicPr>
          <p:cNvPr id="14" name="Picture 13" descr="ISSAFinalWhiteLogo_6.26.12.a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3000" y="4800600"/>
            <a:ext cx="4339316" cy="3353107"/>
          </a:xfrm>
          <a:prstGeom prst="rect">
            <a:avLst/>
          </a:prstGeom>
        </p:spPr>
      </p:pic>
      <p:sp>
        <p:nvSpPr>
          <p:cNvPr id="17" name="Rectangle 16"/>
          <p:cNvSpPr/>
          <p:nvPr userDrawn="1"/>
        </p:nvSpPr>
        <p:spPr bwMode="auto">
          <a:xfrm>
            <a:off x="-64715" y="0"/>
            <a:ext cx="9208715" cy="420662"/>
          </a:xfrm>
          <a:prstGeom prst="rect">
            <a:avLst/>
          </a:prstGeom>
          <a:solidFill>
            <a:srgbClr val="D2901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sldNum" sz="quarter" idx="10"/>
          </p:nvPr>
        </p:nvSpPr>
        <p:spPr>
          <a:ln/>
        </p:spPr>
        <p:txBody>
          <a:bodyPr/>
          <a:lstStyle>
            <a:lvl1pPr>
              <a:defRPr/>
            </a:lvl1pPr>
          </a:lstStyle>
          <a:p>
            <a:pPr>
              <a:defRPr/>
            </a:pPr>
            <a:fld id="{E300D93A-AEAF-4232-91AC-1495528A5C2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352425"/>
            <a:ext cx="2055812" cy="5573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025" y="352425"/>
            <a:ext cx="6015038" cy="5573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sldNum" sz="quarter" idx="10"/>
          </p:nvPr>
        </p:nvSpPr>
        <p:spPr>
          <a:ln/>
        </p:spPr>
        <p:txBody>
          <a:bodyPr/>
          <a:lstStyle>
            <a:lvl1pPr>
              <a:defRPr/>
            </a:lvl1pPr>
          </a:lstStyle>
          <a:p>
            <a:pPr>
              <a:defRPr/>
            </a:pPr>
            <a:fld id="{0C4C8A6E-F81E-4F79-A9DD-E662FD92C36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2"/>
          <p:cNvSpPr>
            <a:spLocks noGrp="1" noChangeArrowheads="1"/>
          </p:cNvSpPr>
          <p:nvPr>
            <p:ph type="sldNum" sz="quarter" idx="10"/>
          </p:nvPr>
        </p:nvSpPr>
        <p:spPr>
          <a:ln/>
        </p:spPr>
        <p:txBody>
          <a:bodyPr/>
          <a:lstStyle>
            <a:lvl1pPr>
              <a:defRPr/>
            </a:lvl1pPr>
          </a:lstStyle>
          <a:p>
            <a:pPr>
              <a:defRPr/>
            </a:pPr>
            <a:fld id="{E0F9F956-84A8-4035-81A5-45AA598EB1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2"/>
          <p:cNvSpPr>
            <a:spLocks noGrp="1" noChangeArrowheads="1"/>
          </p:cNvSpPr>
          <p:nvPr>
            <p:ph type="sldNum" sz="quarter" idx="10"/>
          </p:nvPr>
        </p:nvSpPr>
        <p:spPr>
          <a:ln/>
        </p:spPr>
        <p:txBody>
          <a:bodyPr/>
          <a:lstStyle>
            <a:lvl1pPr>
              <a:defRPr/>
            </a:lvl1pPr>
          </a:lstStyle>
          <a:p>
            <a:pPr>
              <a:defRPr/>
            </a:pPr>
            <a:fld id="{875211C1-EF37-4411-BD98-6C8AFFEA63C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4025" y="1266825"/>
            <a:ext cx="4035425" cy="4659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266825"/>
            <a:ext cx="4035425" cy="4659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2"/>
          <p:cNvSpPr>
            <a:spLocks noGrp="1" noChangeArrowheads="1"/>
          </p:cNvSpPr>
          <p:nvPr>
            <p:ph type="sldNum" sz="quarter" idx="10"/>
          </p:nvPr>
        </p:nvSpPr>
        <p:spPr>
          <a:ln/>
        </p:spPr>
        <p:txBody>
          <a:bodyPr/>
          <a:lstStyle>
            <a:lvl1pPr>
              <a:defRPr/>
            </a:lvl1pPr>
          </a:lstStyle>
          <a:p>
            <a:pPr>
              <a:defRPr/>
            </a:pPr>
            <a:fld id="{F1077691-1BDA-4186-8D31-EEF11E8F7DF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sldNum" sz="quarter" idx="10"/>
          </p:nvPr>
        </p:nvSpPr>
        <p:spPr>
          <a:ln/>
        </p:spPr>
        <p:txBody>
          <a:bodyPr/>
          <a:lstStyle>
            <a:lvl1pPr>
              <a:defRPr/>
            </a:lvl1pPr>
          </a:lstStyle>
          <a:p>
            <a:pPr>
              <a:defRPr/>
            </a:pPr>
            <a:fld id="{9B45546B-D4C0-40A6-AF3F-EBEB802F4EA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p:cNvSpPr>
            <a:spLocks noGrp="1" noChangeArrowheads="1"/>
          </p:cNvSpPr>
          <p:nvPr>
            <p:ph type="sldNum" sz="quarter" idx="10"/>
          </p:nvPr>
        </p:nvSpPr>
        <p:spPr>
          <a:ln/>
        </p:spPr>
        <p:txBody>
          <a:bodyPr/>
          <a:lstStyle>
            <a:lvl1pPr>
              <a:defRPr/>
            </a:lvl1pPr>
          </a:lstStyle>
          <a:p>
            <a:pPr>
              <a:defRPr/>
            </a:pPr>
            <a:fld id="{04B8EECF-6799-4DB2-B193-02122748891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sldNum" sz="quarter" idx="10"/>
          </p:nvPr>
        </p:nvSpPr>
        <p:spPr>
          <a:ln/>
        </p:spPr>
        <p:txBody>
          <a:bodyPr/>
          <a:lstStyle>
            <a:lvl1pPr>
              <a:defRPr/>
            </a:lvl1pPr>
          </a:lstStyle>
          <a:p>
            <a:pPr>
              <a:defRPr/>
            </a:pPr>
            <a:fld id="{681E7955-6244-4A4F-B795-8DEBE26A4F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2"/>
          <p:cNvSpPr>
            <a:spLocks noGrp="1" noChangeArrowheads="1"/>
          </p:cNvSpPr>
          <p:nvPr>
            <p:ph type="sldNum" sz="quarter" idx="10"/>
          </p:nvPr>
        </p:nvSpPr>
        <p:spPr>
          <a:ln/>
        </p:spPr>
        <p:txBody>
          <a:bodyPr/>
          <a:lstStyle>
            <a:lvl1pPr>
              <a:defRPr/>
            </a:lvl1pPr>
          </a:lstStyle>
          <a:p>
            <a:pPr>
              <a:defRPr/>
            </a:pPr>
            <a:fld id="{E0D9F93A-FC96-44EE-9225-D90FBCB35A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2"/>
          <p:cNvSpPr>
            <a:spLocks noGrp="1" noChangeArrowheads="1"/>
          </p:cNvSpPr>
          <p:nvPr>
            <p:ph type="sldNum" sz="quarter" idx="10"/>
          </p:nvPr>
        </p:nvSpPr>
        <p:spPr>
          <a:ln/>
        </p:spPr>
        <p:txBody>
          <a:bodyPr/>
          <a:lstStyle>
            <a:lvl1pPr>
              <a:defRPr/>
            </a:lvl1pPr>
          </a:lstStyle>
          <a:p>
            <a:pPr>
              <a:defRPr/>
            </a:pPr>
            <a:fld id="{A7116096-7BBB-4EB6-A08D-6C1A3ECBA4D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5613" y="352425"/>
            <a:ext cx="8221662" cy="508000"/>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4025" y="1266825"/>
            <a:ext cx="8223250" cy="4659313"/>
          </a:xfrm>
          <a:prstGeom prst="rect">
            <a:avLst/>
          </a:prstGeom>
          <a:noFill/>
          <a:ln w="9525">
            <a:noFill/>
            <a:miter lim="800000"/>
            <a:headEnd/>
            <a:tailEnd/>
          </a:ln>
          <a:effectLst>
            <a:outerShdw dist="35921" dir="2700000" algn="ctr" rotWithShape="0">
              <a:schemeClr val="bg2"/>
            </a:outerShdw>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4" name="Rectangle 30"/>
          <p:cNvSpPr>
            <a:spLocks noChangeArrowheads="1"/>
          </p:cNvSpPr>
          <p:nvPr/>
        </p:nvSpPr>
        <p:spPr bwMode="black">
          <a:xfrm>
            <a:off x="-71890" y="5838635"/>
            <a:ext cx="9281789" cy="1078271"/>
          </a:xfrm>
          <a:prstGeom prst="rect">
            <a:avLst/>
          </a:prstGeom>
          <a:solidFill>
            <a:schemeClr val="tx1"/>
          </a:solidFill>
          <a:ln w="9525">
            <a:noFill/>
            <a:miter lim="800000"/>
            <a:headEnd/>
            <a:tailEnd/>
          </a:ln>
          <a:effectLst/>
        </p:spPr>
        <p:txBody>
          <a:bodyPr wrap="none" anchor="ctr"/>
          <a:lstStyle/>
          <a:p>
            <a:pPr eaLnBrk="0" hangingPunct="0">
              <a:defRPr/>
            </a:pPr>
            <a:endParaRPr lang="en-US" dirty="0">
              <a:solidFill>
                <a:schemeClr val="accent2"/>
              </a:solidFill>
              <a:cs typeface="+mn-cs"/>
            </a:endParaRPr>
          </a:p>
        </p:txBody>
      </p:sp>
      <p:sp>
        <p:nvSpPr>
          <p:cNvPr id="1056" name="Rectangle 32"/>
          <p:cNvSpPr>
            <a:spLocks noGrp="1" noChangeArrowheads="1"/>
          </p:cNvSpPr>
          <p:nvPr>
            <p:ph type="sldNum" sz="quarter" idx="4"/>
          </p:nvPr>
        </p:nvSpPr>
        <p:spPr bwMode="white">
          <a:xfrm>
            <a:off x="476250" y="6003925"/>
            <a:ext cx="465138"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eaLnBrk="0" hangingPunct="0">
              <a:defRPr sz="1400" b="1" smtClean="0">
                <a:solidFill>
                  <a:srgbClr val="FFFFFF"/>
                </a:solidFill>
                <a:latin typeface="Arial" charset="0"/>
                <a:cs typeface="+mn-cs"/>
              </a:defRPr>
            </a:lvl1pPr>
          </a:lstStyle>
          <a:p>
            <a:pPr>
              <a:defRPr/>
            </a:pPr>
            <a:fld id="{AD2931DA-354B-4B44-B2EA-BA4786122BF2}" type="slidenum">
              <a:rPr lang="en-US"/>
              <a:pPr>
                <a:defRPr/>
              </a:pPr>
              <a:t>‹#›</a:t>
            </a:fld>
            <a:endParaRPr lang="en-US" dirty="0"/>
          </a:p>
        </p:txBody>
      </p:sp>
      <p:pic>
        <p:nvPicPr>
          <p:cNvPr id="4" name="Picture 3" descr="ISSAFinalWhiteLogo_6.26.12.ai"/>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41694" y="5219843"/>
            <a:ext cx="3102306" cy="2397236"/>
          </a:xfrm>
          <a:prstGeom prst="rect">
            <a:avLst/>
          </a:prstGeom>
        </p:spPr>
      </p:pic>
      <p:sp>
        <p:nvSpPr>
          <p:cNvPr id="5" name="Rectangle 4"/>
          <p:cNvSpPr/>
          <p:nvPr userDrawn="1"/>
        </p:nvSpPr>
        <p:spPr bwMode="auto">
          <a:xfrm>
            <a:off x="-79878" y="5766752"/>
            <a:ext cx="9305753" cy="87858"/>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ftr="0" dt="0"/>
  <p:txStyles>
    <p:titleStyle>
      <a:lvl1pPr algn="l" rtl="0" fontAlgn="base">
        <a:lnSpc>
          <a:spcPts val="4000"/>
        </a:lnSpc>
        <a:spcBef>
          <a:spcPct val="0"/>
        </a:spcBef>
        <a:spcAft>
          <a:spcPct val="0"/>
        </a:spcAft>
        <a:defRPr sz="3200" b="1">
          <a:solidFill>
            <a:srgbClr val="053B53"/>
          </a:solidFill>
          <a:latin typeface="Arial" pitchFamily="34" charset="0"/>
          <a:ea typeface="+mj-ea"/>
          <a:cs typeface="Arial" pitchFamily="34" charset="0"/>
        </a:defRPr>
      </a:lvl1pPr>
      <a:lvl2pPr algn="l" rtl="0" fontAlgn="base">
        <a:lnSpc>
          <a:spcPts val="4000"/>
        </a:lnSpc>
        <a:spcBef>
          <a:spcPct val="0"/>
        </a:spcBef>
        <a:spcAft>
          <a:spcPct val="0"/>
        </a:spcAft>
        <a:defRPr sz="3200" b="1">
          <a:solidFill>
            <a:srgbClr val="053B53"/>
          </a:solidFill>
          <a:latin typeface="Arial" charset="0"/>
          <a:cs typeface="Arial" charset="0"/>
        </a:defRPr>
      </a:lvl2pPr>
      <a:lvl3pPr algn="l" rtl="0" fontAlgn="base">
        <a:lnSpc>
          <a:spcPts val="4000"/>
        </a:lnSpc>
        <a:spcBef>
          <a:spcPct val="0"/>
        </a:spcBef>
        <a:spcAft>
          <a:spcPct val="0"/>
        </a:spcAft>
        <a:defRPr sz="3200" b="1">
          <a:solidFill>
            <a:srgbClr val="053B53"/>
          </a:solidFill>
          <a:latin typeface="Arial" charset="0"/>
          <a:cs typeface="Arial" charset="0"/>
        </a:defRPr>
      </a:lvl3pPr>
      <a:lvl4pPr algn="l" rtl="0" fontAlgn="base">
        <a:lnSpc>
          <a:spcPts val="4000"/>
        </a:lnSpc>
        <a:spcBef>
          <a:spcPct val="0"/>
        </a:spcBef>
        <a:spcAft>
          <a:spcPct val="0"/>
        </a:spcAft>
        <a:defRPr sz="3200" b="1">
          <a:solidFill>
            <a:srgbClr val="053B53"/>
          </a:solidFill>
          <a:latin typeface="Arial" charset="0"/>
          <a:cs typeface="Arial" charset="0"/>
        </a:defRPr>
      </a:lvl4pPr>
      <a:lvl5pPr algn="l" rtl="0" fontAlgn="base">
        <a:lnSpc>
          <a:spcPts val="4000"/>
        </a:lnSpc>
        <a:spcBef>
          <a:spcPct val="0"/>
        </a:spcBef>
        <a:spcAft>
          <a:spcPct val="0"/>
        </a:spcAft>
        <a:defRPr sz="3200" b="1">
          <a:solidFill>
            <a:srgbClr val="053B53"/>
          </a:solidFill>
          <a:latin typeface="Arial" charset="0"/>
          <a:cs typeface="Arial" charset="0"/>
        </a:defRPr>
      </a:lvl5pPr>
      <a:lvl6pPr marL="457200" algn="l" rtl="0" eaLnBrk="1" fontAlgn="base" hangingPunct="1">
        <a:lnSpc>
          <a:spcPts val="4000"/>
        </a:lnSpc>
        <a:spcBef>
          <a:spcPct val="0"/>
        </a:spcBef>
        <a:spcAft>
          <a:spcPct val="0"/>
        </a:spcAft>
        <a:defRPr sz="3200" b="1">
          <a:solidFill>
            <a:schemeClr val="tx2"/>
          </a:solidFill>
          <a:latin typeface="Arial Narrow" pitchFamily="34" charset="0"/>
        </a:defRPr>
      </a:lvl6pPr>
      <a:lvl7pPr marL="914400" algn="l" rtl="0" eaLnBrk="1" fontAlgn="base" hangingPunct="1">
        <a:lnSpc>
          <a:spcPts val="4000"/>
        </a:lnSpc>
        <a:spcBef>
          <a:spcPct val="0"/>
        </a:spcBef>
        <a:spcAft>
          <a:spcPct val="0"/>
        </a:spcAft>
        <a:defRPr sz="3200" b="1">
          <a:solidFill>
            <a:schemeClr val="tx2"/>
          </a:solidFill>
          <a:latin typeface="Arial Narrow" pitchFamily="34" charset="0"/>
        </a:defRPr>
      </a:lvl7pPr>
      <a:lvl8pPr marL="1371600" algn="l" rtl="0" eaLnBrk="1" fontAlgn="base" hangingPunct="1">
        <a:lnSpc>
          <a:spcPts val="4000"/>
        </a:lnSpc>
        <a:spcBef>
          <a:spcPct val="0"/>
        </a:spcBef>
        <a:spcAft>
          <a:spcPct val="0"/>
        </a:spcAft>
        <a:defRPr sz="3200" b="1">
          <a:solidFill>
            <a:schemeClr val="tx2"/>
          </a:solidFill>
          <a:latin typeface="Arial Narrow" pitchFamily="34" charset="0"/>
        </a:defRPr>
      </a:lvl8pPr>
      <a:lvl9pPr marL="1828800" algn="l" rtl="0" eaLnBrk="1" fontAlgn="base" hangingPunct="1">
        <a:lnSpc>
          <a:spcPts val="4000"/>
        </a:lnSpc>
        <a:spcBef>
          <a:spcPct val="0"/>
        </a:spcBef>
        <a:spcAft>
          <a:spcPct val="0"/>
        </a:spcAft>
        <a:defRPr sz="3200" b="1">
          <a:solidFill>
            <a:schemeClr val="tx2"/>
          </a:solidFill>
          <a:latin typeface="Arial Narrow" pitchFamily="34" charset="0"/>
        </a:defRPr>
      </a:lvl9pPr>
    </p:titleStyle>
    <p:bodyStyle>
      <a:lvl1pPr marL="231775" indent="-231775" algn="l" rtl="0" fontAlgn="base">
        <a:lnSpc>
          <a:spcPct val="90000"/>
        </a:lnSpc>
        <a:spcBef>
          <a:spcPct val="50000"/>
        </a:spcBef>
        <a:spcAft>
          <a:spcPct val="0"/>
        </a:spcAft>
        <a:buClr>
          <a:schemeClr val="accent1"/>
        </a:buClr>
        <a:buChar char="•"/>
        <a:defRPr sz="2600">
          <a:solidFill>
            <a:schemeClr val="tx1"/>
          </a:solidFill>
          <a:latin typeface="Arial" pitchFamily="34" charset="0"/>
          <a:ea typeface="+mn-ea"/>
          <a:cs typeface="Arial" pitchFamily="34" charset="0"/>
        </a:defRPr>
      </a:lvl1pPr>
      <a:lvl2pPr marL="620713" indent="-274638" algn="l" rtl="0" fontAlgn="base">
        <a:lnSpc>
          <a:spcPct val="90000"/>
        </a:lnSpc>
        <a:spcBef>
          <a:spcPct val="20000"/>
        </a:spcBef>
        <a:spcAft>
          <a:spcPct val="0"/>
        </a:spcAft>
        <a:buClr>
          <a:schemeClr val="accent1"/>
        </a:buClr>
        <a:buChar char="–"/>
        <a:defRPr sz="2200">
          <a:solidFill>
            <a:schemeClr val="tx1"/>
          </a:solidFill>
          <a:latin typeface="Arial" pitchFamily="34" charset="0"/>
          <a:cs typeface="Arial" pitchFamily="34" charset="0"/>
        </a:defRPr>
      </a:lvl2pPr>
      <a:lvl3pPr marL="963613" indent="-220663" algn="l" rtl="0" fontAlgn="base">
        <a:lnSpc>
          <a:spcPct val="90000"/>
        </a:lnSpc>
        <a:spcBef>
          <a:spcPct val="20000"/>
        </a:spcBef>
        <a:spcAft>
          <a:spcPct val="0"/>
        </a:spcAft>
        <a:buClr>
          <a:schemeClr val="accent1"/>
        </a:buClr>
        <a:buChar char="•"/>
        <a:defRPr sz="2000">
          <a:solidFill>
            <a:schemeClr val="tx1"/>
          </a:solidFill>
          <a:latin typeface="Arial" pitchFamily="34" charset="0"/>
          <a:cs typeface="Arial" pitchFamily="34" charset="0"/>
        </a:defRPr>
      </a:lvl3pPr>
      <a:lvl4pPr marL="1320800" indent="-238125" algn="l" rtl="0" fontAlgn="base">
        <a:lnSpc>
          <a:spcPct val="90000"/>
        </a:lnSpc>
        <a:spcBef>
          <a:spcPct val="20000"/>
        </a:spcBef>
        <a:spcAft>
          <a:spcPct val="0"/>
        </a:spcAft>
        <a:buClr>
          <a:schemeClr val="accent1"/>
        </a:buClr>
        <a:buChar char="–"/>
        <a:defRPr>
          <a:solidFill>
            <a:schemeClr val="tx1"/>
          </a:solidFill>
          <a:latin typeface="Arial" pitchFamily="34" charset="0"/>
          <a:cs typeface="Arial" pitchFamily="34" charset="0"/>
        </a:defRPr>
      </a:lvl4pPr>
      <a:lvl5pPr marL="1604963" indent="-169863" algn="l" rtl="0" fontAlgn="base">
        <a:lnSpc>
          <a:spcPct val="90000"/>
        </a:lnSpc>
        <a:spcBef>
          <a:spcPct val="20000"/>
        </a:spcBef>
        <a:spcAft>
          <a:spcPct val="0"/>
        </a:spcAft>
        <a:buClr>
          <a:schemeClr val="accent1"/>
        </a:buClr>
        <a:buChar char="•"/>
        <a:defRPr sz="1600">
          <a:solidFill>
            <a:schemeClr val="tx1"/>
          </a:solidFill>
          <a:latin typeface="Arial" pitchFamily="34" charset="0"/>
          <a:cs typeface="Arial" pitchFamily="34" charset="0"/>
        </a:defRPr>
      </a:lvl5pPr>
      <a:lvl6pPr marL="20621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6pPr>
      <a:lvl7pPr marL="25193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7pPr>
      <a:lvl8pPr marL="29765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8pPr>
      <a:lvl9pPr marL="3433763" indent="-169863" algn="l" rtl="0" eaLnBrk="1" fontAlgn="base" hangingPunct="1">
        <a:lnSpc>
          <a:spcPct val="90000"/>
        </a:lnSpc>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creativecommons.org/licenses/by-nc-nd/3.0/" TargetMode="External"/><Relationship Id="rId4" Type="http://schemas.openxmlformats.org/officeDocument/2006/relationships/hyperlink" Target="http://holisticfamilia.wordpress.com/2009/11/23/6-simple-ways-to-save-money-and-be-green-to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parsons.com/about-parsons/Pages/default.aspx" TargetMode="External"/><Relationship Id="rId3" Type="http://schemas.openxmlformats.org/officeDocument/2006/relationships/image" Target="../media/image7.jpe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3.jpeg"/><Relationship Id="rId5" Type="http://schemas.openxmlformats.org/officeDocument/2006/relationships/image" Target="../media/image9.jpe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issa.org/page/SpecialOffe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ssa.org/page/Fellow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ssa.org/resource/resmgr/fellow_program/Distinguished_Fellow_Checkl.docx" TargetMode="External"/><Relationship Id="rId5" Type="http://schemas.openxmlformats.org/officeDocument/2006/relationships/hyperlink" Target="http://www.issa.org/resource/resmgr/fellow_program/Fellow_Checklist.docx" TargetMode="External"/><Relationship Id="rId4" Type="http://schemas.openxmlformats.org/officeDocument/2006/relationships/hyperlink" Target="https://www.issa.org/resource/resmgr/fellow_program/Senior_Member_Checklist.doc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th.jpg"/>
          <p:cNvPicPr>
            <a:picLocks noChangeAspect="1"/>
          </p:cNvPicPr>
          <p:nvPr/>
        </p:nvPicPr>
        <p:blipFill>
          <a:blip r:embed="rId2" cstate="print"/>
          <a:stretch>
            <a:fillRect/>
          </a:stretch>
        </p:blipFill>
        <p:spPr>
          <a:xfrm>
            <a:off x="1728224" y="0"/>
            <a:ext cx="5714999" cy="5714999"/>
          </a:xfrm>
          <a:prstGeom prst="rect">
            <a:avLst/>
          </a:prstGeom>
        </p:spPr>
      </p:pic>
      <p:sp>
        <p:nvSpPr>
          <p:cNvPr id="6" name="TextBox 5"/>
          <p:cNvSpPr txBox="1"/>
          <p:nvPr/>
        </p:nvSpPr>
        <p:spPr>
          <a:xfrm>
            <a:off x="2638723" y="3735675"/>
            <a:ext cx="3894015" cy="1446550"/>
          </a:xfrm>
          <a:prstGeom prst="rect">
            <a:avLst/>
          </a:prstGeom>
          <a:noFill/>
        </p:spPr>
        <p:txBody>
          <a:bodyPr wrap="none" rtlCol="0">
            <a:spAutoFit/>
          </a:bodyPr>
          <a:lstStyle/>
          <a:p>
            <a:pPr algn="ctr"/>
            <a:r>
              <a:rPr lang="en-US" sz="4400" b="1" dirty="0">
                <a:solidFill>
                  <a:schemeClr val="bg1"/>
                </a:solidFill>
                <a:effectLst>
                  <a:outerShdw blurRad="38100" dist="38100" dir="2700000" algn="tl">
                    <a:srgbClr val="000000">
                      <a:alpha val="43137"/>
                    </a:srgbClr>
                  </a:outerShdw>
                </a:effectLst>
              </a:rPr>
              <a:t>Monthly Meeting</a:t>
            </a:r>
          </a:p>
          <a:p>
            <a:pPr algn="ctr"/>
            <a:r>
              <a:rPr lang="en-US" sz="4400" b="1" dirty="0">
                <a:solidFill>
                  <a:schemeClr val="bg1"/>
                </a:solidFill>
                <a:effectLst>
                  <a:outerShdw blurRad="38100" dist="38100" dir="2700000" algn="tl">
                    <a:srgbClr val="000000">
                      <a:alpha val="43137"/>
                    </a:srgbClr>
                  </a:outerShdw>
                </a:effectLst>
              </a:rPr>
              <a:t>January 23, 2019</a:t>
            </a:r>
          </a:p>
        </p:txBody>
      </p:sp>
      <p:pic>
        <p:nvPicPr>
          <p:cNvPr id="10" name="Picture 2" descr="C:\download\ISSA\2016-04-26-Tom-Henry-Logo\ISSA Central Stack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6926" y="502424"/>
            <a:ext cx="4070148" cy="33075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F7BE4502-3A03-47D5-BD7D-B5530F818281}"/>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62508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35B291B6-5BEB-4D91-B6CD-141F52C88EEE}"/>
              </a:ext>
            </a:extLst>
          </p:cNvPr>
          <p:cNvSpPr txBox="1"/>
          <p:nvPr/>
        </p:nvSpPr>
        <p:spPr>
          <a:xfrm>
            <a:off x="152399" y="5436592"/>
            <a:ext cx="2705591" cy="369332"/>
          </a:xfrm>
          <a:prstGeom prst="rect">
            <a:avLst/>
          </a:prstGeom>
          <a:noFill/>
        </p:spPr>
        <p:txBody>
          <a:bodyPr wrap="square" rtlCol="0">
            <a:spAutoFit/>
          </a:bodyPr>
          <a:lstStyle/>
          <a:p>
            <a:r>
              <a:rPr lang="en-US" sz="900" dirty="0">
                <a:hlinkClick r:id="rId4" tooltip="http://holisticfamilia.wordpress.com/2009/11/23/6-simple-ways-to-save-money-and-be-green-too/"/>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16" name="TextBox 15">
            <a:extLst>
              <a:ext uri="{FF2B5EF4-FFF2-40B4-BE49-F238E27FC236}">
                <a16:creationId xmlns:a16="http://schemas.microsoft.com/office/drawing/2014/main" id="{A8EB130E-A11D-40CF-87C9-10F0CEC0EBEA}"/>
              </a:ext>
            </a:extLst>
          </p:cNvPr>
          <p:cNvSpPr txBox="1"/>
          <p:nvPr/>
        </p:nvSpPr>
        <p:spPr>
          <a:xfrm>
            <a:off x="1809880" y="1447800"/>
            <a:ext cx="5524269" cy="646331"/>
          </a:xfrm>
          <a:prstGeom prst="rect">
            <a:avLst/>
          </a:prstGeom>
          <a:noFill/>
        </p:spPr>
        <p:txBody>
          <a:bodyPr wrap="none" rtlCol="0">
            <a:spAutoFit/>
          </a:bodyPr>
          <a:lstStyle/>
          <a:p>
            <a:pPr algn="ctr"/>
            <a:r>
              <a:rPr lang="en-US" sz="3600" u="sng" dirty="0"/>
              <a:t>February 27</a:t>
            </a:r>
            <a:r>
              <a:rPr lang="en-US" sz="3600" u="sng" baseline="30000" dirty="0"/>
              <a:t>th</a:t>
            </a:r>
            <a:r>
              <a:rPr lang="en-US" sz="3600" u="sng" dirty="0"/>
              <a:t> Meeting Location</a:t>
            </a:r>
          </a:p>
        </p:txBody>
      </p:sp>
      <p:pic>
        <p:nvPicPr>
          <p:cNvPr id="1026" name="Picture 2" descr="https://www.umbctraining.com/Images/template/tc-logo.aspx">
            <a:extLst>
              <a:ext uri="{FF2B5EF4-FFF2-40B4-BE49-F238E27FC236}">
                <a16:creationId xmlns:a16="http://schemas.microsoft.com/office/drawing/2014/main" id="{8AA1DE80-9378-4885-A94A-B39C105121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845" y="2209799"/>
            <a:ext cx="3092311" cy="1449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mbctraining.com/getdoc/208030ab-fc41-401f-8464-a6113e8c116c/default%20alt=">
            <a:extLst>
              <a:ext uri="{FF2B5EF4-FFF2-40B4-BE49-F238E27FC236}">
                <a16:creationId xmlns:a16="http://schemas.microsoft.com/office/drawing/2014/main" id="{64AA8914-654C-45B8-9E48-3DF3D619B0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914775"/>
            <a:ext cx="2857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759E887-15A9-4ECE-A587-9788C9EBF168}"/>
              </a:ext>
            </a:extLst>
          </p:cNvPr>
          <p:cNvSpPr/>
          <p:nvPr/>
        </p:nvSpPr>
        <p:spPr>
          <a:xfrm>
            <a:off x="4267200" y="3651886"/>
            <a:ext cx="4572000" cy="1938992"/>
          </a:xfrm>
          <a:prstGeom prst="rect">
            <a:avLst/>
          </a:prstGeom>
        </p:spPr>
        <p:txBody>
          <a:bodyPr>
            <a:spAutoFit/>
          </a:bodyPr>
          <a:lstStyle/>
          <a:p>
            <a:r>
              <a:rPr lang="en-US" dirty="0">
                <a:solidFill>
                  <a:srgbClr val="231F20"/>
                </a:solidFill>
                <a:latin typeface="Hind"/>
              </a:rPr>
              <a:t>Westridge Corporate Center</a:t>
            </a:r>
            <a:br>
              <a:rPr lang="en-US" dirty="0"/>
            </a:br>
            <a:r>
              <a:rPr lang="en-US" dirty="0">
                <a:solidFill>
                  <a:srgbClr val="231F20"/>
                </a:solidFill>
                <a:latin typeface="Hind"/>
              </a:rPr>
              <a:t>6996 Columbia Gateway Drive, Suite 100</a:t>
            </a:r>
            <a:br>
              <a:rPr lang="en-US" dirty="0"/>
            </a:br>
            <a:r>
              <a:rPr lang="en-US" dirty="0">
                <a:solidFill>
                  <a:srgbClr val="231F20"/>
                </a:solidFill>
                <a:latin typeface="Hind"/>
              </a:rPr>
              <a:t>Columbia, MD 21046</a:t>
            </a:r>
            <a:br>
              <a:rPr lang="en-US" dirty="0"/>
            </a:br>
            <a:r>
              <a:rPr lang="en-US" dirty="0">
                <a:solidFill>
                  <a:srgbClr val="231F20"/>
                </a:solidFill>
                <a:latin typeface="Hind"/>
              </a:rPr>
              <a:t>Phone: 443-692-6600</a:t>
            </a:r>
            <a:endParaRPr lang="en-US" dirty="0"/>
          </a:p>
        </p:txBody>
      </p:sp>
      <p:sp>
        <p:nvSpPr>
          <p:cNvPr id="12" name="Rectangle 5">
            <a:extLst>
              <a:ext uri="{FF2B5EF4-FFF2-40B4-BE49-F238E27FC236}">
                <a16:creationId xmlns:a16="http://schemas.microsoft.com/office/drawing/2014/main" id="{2E334319-76BA-49B5-AF32-C5689E6CB73B}"/>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129086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A8EB130E-A11D-40CF-87C9-10F0CEC0EBEA}"/>
              </a:ext>
            </a:extLst>
          </p:cNvPr>
          <p:cNvSpPr txBox="1"/>
          <p:nvPr/>
        </p:nvSpPr>
        <p:spPr>
          <a:xfrm>
            <a:off x="987527" y="1787366"/>
            <a:ext cx="7168950" cy="2708434"/>
          </a:xfrm>
          <a:prstGeom prst="rect">
            <a:avLst/>
          </a:prstGeom>
          <a:noFill/>
        </p:spPr>
        <p:txBody>
          <a:bodyPr wrap="none" rtlCol="0">
            <a:spAutoFit/>
          </a:bodyPr>
          <a:lstStyle/>
          <a:p>
            <a:pPr algn="ctr"/>
            <a:r>
              <a:rPr lang="en-US" sz="3200" dirty="0"/>
              <a:t>Updates to Meeting Schedule – February 2019</a:t>
            </a:r>
          </a:p>
          <a:p>
            <a:pPr algn="ctr"/>
            <a:endParaRPr lang="en-US" sz="1800" dirty="0"/>
          </a:p>
          <a:p>
            <a:pPr marL="285750" indent="-285750">
              <a:buFont typeface="Arial" panose="020B0604020202020204" pitchFamily="34" charset="0"/>
              <a:buChar char="•"/>
            </a:pPr>
            <a:endParaRPr lang="en-US" sz="1800" dirty="0"/>
          </a:p>
          <a:p>
            <a:r>
              <a:rPr lang="en-US" sz="2800" dirty="0"/>
              <a:t>5:15 to 5:45 Business Meeting</a:t>
            </a:r>
          </a:p>
          <a:p>
            <a:r>
              <a:rPr lang="en-US" sz="2800" dirty="0"/>
              <a:t>5:45 to 6:15 Networking and Dinner</a:t>
            </a:r>
          </a:p>
          <a:p>
            <a:r>
              <a:rPr lang="en-US" sz="2800" dirty="0"/>
              <a:t>6:15 to 7:45 Speaker and Q&amp;A</a:t>
            </a:r>
          </a:p>
          <a:p>
            <a:endParaRPr lang="en-US" sz="1800" dirty="0">
              <a:highlight>
                <a:srgbClr val="FFFF00"/>
              </a:highlight>
            </a:endParaRPr>
          </a:p>
        </p:txBody>
      </p:sp>
      <p:sp>
        <p:nvSpPr>
          <p:cNvPr id="6" name="Rectangle 5">
            <a:extLst>
              <a:ext uri="{FF2B5EF4-FFF2-40B4-BE49-F238E27FC236}">
                <a16:creationId xmlns:a16="http://schemas.microsoft.com/office/drawing/2014/main" id="{05BB29E4-C8A3-4332-AF77-FEE5ED4E14DD}"/>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334676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143000"/>
            <a:ext cx="8229600" cy="609600"/>
          </a:xfrm>
        </p:spPr>
        <p:txBody>
          <a:bodyPr>
            <a:normAutofit/>
          </a:bodyPr>
          <a:lstStyle/>
          <a:p>
            <a:pPr algn="ctr"/>
            <a:r>
              <a:rPr lang="en-US" sz="2400" dirty="0">
                <a:solidFill>
                  <a:schemeClr val="tx1"/>
                </a:solidFill>
                <a:ea typeface="ＭＳ Ｐゴシック"/>
              </a:rPr>
              <a:t>ISSA 2017-2018 Meetings and Events</a:t>
            </a:r>
          </a:p>
        </p:txBody>
      </p:sp>
      <p:graphicFrame>
        <p:nvGraphicFramePr>
          <p:cNvPr id="13" name="Table 12"/>
          <p:cNvGraphicFramePr>
            <a:graphicFrameLocks noGrp="1"/>
          </p:cNvGraphicFramePr>
          <p:nvPr>
            <p:extLst>
              <p:ext uri="{D42A27DB-BD31-4B8C-83A1-F6EECF244321}">
                <p14:modId xmlns:p14="http://schemas.microsoft.com/office/powerpoint/2010/main" val="3722399813"/>
              </p:ext>
            </p:extLst>
          </p:nvPr>
        </p:nvGraphicFramePr>
        <p:xfrm>
          <a:off x="228600" y="1676400"/>
          <a:ext cx="8763000" cy="1706880"/>
        </p:xfrm>
        <a:graphic>
          <a:graphicData uri="http://schemas.openxmlformats.org/drawingml/2006/table">
            <a:tbl>
              <a:tblPr firstRow="1" bandRow="1">
                <a:tableStyleId>{5C22544A-7EE6-4342-B048-85BDC9FD1C3A}</a:tableStyleId>
              </a:tblPr>
              <a:tblGrid>
                <a:gridCol w="2016266">
                  <a:extLst>
                    <a:ext uri="{9D8B030D-6E8A-4147-A177-3AD203B41FA5}">
                      <a16:colId xmlns:a16="http://schemas.microsoft.com/office/drawing/2014/main" val="20000"/>
                    </a:ext>
                  </a:extLst>
                </a:gridCol>
                <a:gridCol w="1946134">
                  <a:extLst>
                    <a:ext uri="{9D8B030D-6E8A-4147-A177-3AD203B41FA5}">
                      <a16:colId xmlns:a16="http://schemas.microsoft.com/office/drawing/2014/main" val="20001"/>
                    </a:ext>
                  </a:extLst>
                </a:gridCol>
                <a:gridCol w="2046366">
                  <a:extLst>
                    <a:ext uri="{9D8B030D-6E8A-4147-A177-3AD203B41FA5}">
                      <a16:colId xmlns:a16="http://schemas.microsoft.com/office/drawing/2014/main" val="20002"/>
                    </a:ext>
                  </a:extLst>
                </a:gridCol>
                <a:gridCol w="2754234">
                  <a:extLst>
                    <a:ext uri="{9D8B030D-6E8A-4147-A177-3AD203B41FA5}">
                      <a16:colId xmlns:a16="http://schemas.microsoft.com/office/drawing/2014/main" val="20003"/>
                    </a:ext>
                  </a:extLst>
                </a:gridCol>
              </a:tblGrid>
              <a:tr h="609600">
                <a:tc>
                  <a:txBody>
                    <a:bodyPr/>
                    <a:lstStyle/>
                    <a:p>
                      <a:r>
                        <a:rPr lang="en-US" sz="1600" b="1" dirty="0">
                          <a:solidFill>
                            <a:schemeClr val="tx1"/>
                          </a:solidFill>
                          <a:latin typeface="Arial" panose="020B0604020202020204" pitchFamily="34" charset="0"/>
                          <a:cs typeface="Arial" panose="020B060402020202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latin typeface="Arial" panose="020B0604020202020204" pitchFamily="34" charset="0"/>
                          <a:cs typeface="Arial" panose="020B0604020202020204" pitchFamily="34" charset="0"/>
                        </a:rPr>
                        <a:t>Speaker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latin typeface="Arial" panose="020B0604020202020204" pitchFamily="34" charset="0"/>
                          <a:cs typeface="Arial" panose="020B0604020202020204" pitchFamily="34" charset="0"/>
                        </a:rPr>
                        <a:t>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latin typeface="Arial" panose="020B0604020202020204" pitchFamily="34" charset="0"/>
                          <a:cs typeface="Arial" panose="020B0604020202020204" pitchFamily="34" charset="0"/>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800" b="1" dirty="0">
                          <a:solidFill>
                            <a:schemeClr val="tx1"/>
                          </a:solidFill>
                          <a:latin typeface="+mn-lt"/>
                          <a:cs typeface="Arial" panose="020B0604020202020204" pitchFamily="34" charset="0"/>
                        </a:rPr>
                        <a:t>January 23, 2019</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solidFill>
                            <a:schemeClr val="tx1"/>
                          </a:solidFill>
                          <a:latin typeface="+mn-lt"/>
                          <a:cs typeface="Arial" panose="020B0604020202020204" pitchFamily="34" charset="0"/>
                        </a:rPr>
                        <a:t>John Stoner</a:t>
                      </a:r>
                    </a:p>
                    <a:p>
                      <a:r>
                        <a:rPr lang="en-US" sz="1800" b="1" dirty="0">
                          <a:solidFill>
                            <a:schemeClr val="tx1"/>
                          </a:solidFill>
                          <a:latin typeface="+mn-lt"/>
                          <a:cs typeface="Arial" panose="020B0604020202020204" pitchFamily="34" charset="0"/>
                        </a:rPr>
                        <a:t>Ronnie </a:t>
                      </a:r>
                      <a:r>
                        <a:rPr lang="en-US" sz="1800" b="1" dirty="0" err="1">
                          <a:solidFill>
                            <a:schemeClr val="tx1"/>
                          </a:solidFill>
                          <a:latin typeface="+mn-lt"/>
                          <a:cs typeface="Arial" panose="020B0604020202020204" pitchFamily="34" charset="0"/>
                        </a:rPr>
                        <a:t>Obenhaus</a:t>
                      </a:r>
                      <a:endParaRPr lang="en-US" sz="1800" b="1" dirty="0">
                        <a:solidFill>
                          <a:schemeClr val="tx1"/>
                        </a:solidFill>
                        <a:latin typeface="+mn-lt"/>
                        <a:cs typeface="Arial" panose="020B0604020202020204" pitchFamily="34" charset="0"/>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kern="1200" dirty="0">
                        <a:solidFill>
                          <a:schemeClr val="tx1"/>
                        </a:solidFill>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solidFill>
                            <a:schemeClr val="tx1"/>
                          </a:solidFill>
                          <a:latin typeface="+mn-lt"/>
                          <a:cs typeface="Arial" panose="020B0604020202020204" pitchFamily="34" charset="0"/>
                        </a:rPr>
                        <a:t>What is Cyber Threat Intelligence?</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0458685"/>
                  </a:ext>
                </a:extLst>
              </a:tr>
              <a:tr h="0">
                <a:tc>
                  <a:txBody>
                    <a:bodyPr/>
                    <a:lstStyle/>
                    <a:p>
                      <a:r>
                        <a:rPr lang="en-US" sz="1800" b="1" dirty="0">
                          <a:solidFill>
                            <a:schemeClr val="tx1"/>
                          </a:solidFill>
                          <a:latin typeface="+mn-lt"/>
                          <a:cs typeface="Arial" panose="020B0604020202020204" pitchFamily="34" charset="0"/>
                        </a:rPr>
                        <a:t>February 27, 2019</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a:solidFill>
                            <a:schemeClr val="dk1"/>
                          </a:solidFill>
                          <a:effectLst/>
                          <a:latin typeface="+mn-lt"/>
                          <a:ea typeface="+mn-ea"/>
                          <a:cs typeface="+mn-cs"/>
                        </a:rPr>
                        <a:t>Dr. Sam Small, Chief Security Officer</a:t>
                      </a:r>
                      <a:endParaRPr lang="en-US" sz="1800" b="1" dirty="0">
                        <a:solidFill>
                          <a:schemeClr val="tx1"/>
                        </a:solidFill>
                        <a:latin typeface="+mn-lt"/>
                        <a:cs typeface="Arial" panose="020B0604020202020204" pitchFamily="34" charset="0"/>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kern="1200" dirty="0" err="1">
                          <a:solidFill>
                            <a:schemeClr val="tx1"/>
                          </a:solidFill>
                          <a:latin typeface="+mn-lt"/>
                          <a:ea typeface="+mn-ea"/>
                          <a:cs typeface="+mn-cs"/>
                        </a:rPr>
                        <a:t>ZeroFOX</a:t>
                      </a:r>
                      <a:endParaRPr lang="en-US" sz="1800" b="1" i="0" u="none" kern="1200" dirty="0">
                        <a:solidFill>
                          <a:schemeClr val="tx1"/>
                        </a:solidFill>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solidFill>
                            <a:schemeClr val="tx1"/>
                          </a:solidFill>
                          <a:latin typeface="+mn-lt"/>
                          <a:cs typeface="Arial" panose="020B0604020202020204" pitchFamily="34" charset="0"/>
                        </a:rPr>
                        <a:t>Social Media Security</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040798"/>
                  </a:ext>
                </a:extLst>
              </a:tr>
            </a:tbl>
          </a:graphicData>
        </a:graphic>
      </p:graphicFrame>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47B9BBE-1DB1-4E52-8569-FB17830A70C3}"/>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187800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143000"/>
            <a:ext cx="8991600" cy="1200329"/>
          </a:xfrm>
          <a:prstGeom prst="rect">
            <a:avLst/>
          </a:prstGeom>
          <a:noFill/>
        </p:spPr>
        <p:txBody>
          <a:bodyPr wrap="square" rtlCol="0">
            <a:spAutoFit/>
          </a:bodyPr>
          <a:lstStyle/>
          <a:p>
            <a:pPr algn="ctr"/>
            <a:r>
              <a:rPr lang="en-US" dirty="0">
                <a:latin typeface="+mn-lt"/>
                <a:cs typeface="Arial" panose="020B0604020202020204" pitchFamily="34" charset="0"/>
              </a:rPr>
              <a:t>February 27, 2019 Speaker</a:t>
            </a:r>
            <a:br>
              <a:rPr lang="en-US" sz="2800" b="1" dirty="0">
                <a:latin typeface="+mn-lt"/>
                <a:cs typeface="Arial" panose="020B0604020202020204" pitchFamily="34" charset="0"/>
              </a:rPr>
            </a:br>
            <a:r>
              <a:rPr lang="en-US" b="1" dirty="0">
                <a:solidFill>
                  <a:schemeClr val="dk1"/>
                </a:solidFill>
              </a:rPr>
              <a:t>Dr. Sam Small, Chief Security Officer</a:t>
            </a:r>
            <a:endParaRPr lang="en-US" b="1" dirty="0">
              <a:cs typeface="Arial" panose="020B0604020202020204" pitchFamily="34" charset="0"/>
            </a:endParaRPr>
          </a:p>
          <a:p>
            <a:pPr algn="ctr"/>
            <a:r>
              <a:rPr lang="en-US" b="1" dirty="0" err="1">
                <a:cs typeface="Arial" panose="020B0604020202020204" pitchFamily="34" charset="0"/>
              </a:rPr>
              <a:t>ZeroFox</a:t>
            </a:r>
            <a:endParaRPr lang="en-US" b="1" dirty="0">
              <a:cs typeface="Arial" panose="020B0604020202020204" pitchFamily="34" charset="0"/>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B3D8D7C7-76FD-4030-9C57-78FCC176A84B}"/>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
        <p:nvSpPr>
          <p:cNvPr id="3" name="Rectangle 2">
            <a:extLst>
              <a:ext uri="{FF2B5EF4-FFF2-40B4-BE49-F238E27FC236}">
                <a16:creationId xmlns:a16="http://schemas.microsoft.com/office/drawing/2014/main" id="{361DD6C9-93FF-43A6-AC09-F167BCAB6EE2}"/>
              </a:ext>
            </a:extLst>
          </p:cNvPr>
          <p:cNvSpPr/>
          <p:nvPr/>
        </p:nvSpPr>
        <p:spPr>
          <a:xfrm>
            <a:off x="304800" y="2356485"/>
            <a:ext cx="8686800" cy="3093154"/>
          </a:xfrm>
          <a:prstGeom prst="rect">
            <a:avLst/>
          </a:prstGeom>
        </p:spPr>
        <p:txBody>
          <a:bodyPr wrap="square">
            <a:spAutoFit/>
          </a:bodyPr>
          <a:lstStyle/>
          <a:p>
            <a:r>
              <a:rPr lang="en-US" sz="1500" dirty="0">
                <a:solidFill>
                  <a:srgbClr val="444444"/>
                </a:solidFill>
                <a:latin typeface="Arial" panose="020B0604020202020204" pitchFamily="34" charset="0"/>
              </a:rPr>
              <a:t>Dr. Sam Small serves as the Chief Security Officer of </a:t>
            </a:r>
            <a:r>
              <a:rPr lang="en-US" sz="1500" dirty="0" err="1">
                <a:solidFill>
                  <a:srgbClr val="444444"/>
                </a:solidFill>
                <a:latin typeface="Arial" panose="020B0604020202020204" pitchFamily="34" charset="0"/>
              </a:rPr>
              <a:t>ZeroFOX</a:t>
            </a:r>
            <a:r>
              <a:rPr lang="en-US" sz="1500" dirty="0">
                <a:solidFill>
                  <a:srgbClr val="444444"/>
                </a:solidFill>
                <a:latin typeface="Arial" panose="020B0604020202020204" pitchFamily="34" charset="0"/>
              </a:rPr>
              <a:t>, helping its customers implement world class social-media protection programs and supporting </a:t>
            </a:r>
            <a:r>
              <a:rPr lang="en-US" sz="1500" dirty="0" err="1">
                <a:solidFill>
                  <a:srgbClr val="444444"/>
                </a:solidFill>
                <a:latin typeface="Arial" panose="020B0604020202020204" pitchFamily="34" charset="0"/>
              </a:rPr>
              <a:t>ZeroFOX</a:t>
            </a:r>
            <a:r>
              <a:rPr lang="en-US" sz="1500" dirty="0">
                <a:solidFill>
                  <a:srgbClr val="444444"/>
                </a:solidFill>
                <a:latin typeface="Arial" panose="020B0604020202020204" pitchFamily="34" charset="0"/>
              </a:rPr>
              <a:t> to continuously advance its role as the innovation leader of social-media and collaborative-technology security solutions. After earning his doctorate in computer science from Johns Hopkins University, Sam was a lecturer, led an academic security research lab, and launched two security-industry startups, including Fast Orientation where he most recently served as CEO and continues to maintain a non-operational role as Chairman. In addition to his technical and entrepreneurial pursuits, Dr. Small has provided expert technology and security assessments of dozens of organizations and vendor products and conducted due diligence assessments for more than a dozen software-industry investments, mergers, and acquisitions. He has also served as an expert witness in several high-profile security, software, and network-related lawsuits. His work and research have been covered in publications including Wired, The New York Times, The Washington Post, New Scientist, CNET, ZDNet, and </a:t>
            </a:r>
            <a:r>
              <a:rPr lang="en-US" sz="1500" dirty="0" err="1">
                <a:solidFill>
                  <a:srgbClr val="444444"/>
                </a:solidFill>
                <a:latin typeface="Arial" panose="020B0604020202020204" pitchFamily="34" charset="0"/>
              </a:rPr>
              <a:t>slashdot</a:t>
            </a:r>
            <a:r>
              <a:rPr lang="en-US" sz="1500" dirty="0">
                <a:solidFill>
                  <a:srgbClr val="444444"/>
                </a:solidFill>
                <a:latin typeface="Arial" panose="020B0604020202020204" pitchFamily="34" charset="0"/>
              </a:rPr>
              <a:t>.</a:t>
            </a:r>
            <a:endParaRPr lang="en-US" sz="1500" dirty="0"/>
          </a:p>
        </p:txBody>
      </p:sp>
    </p:spTree>
    <p:extLst>
      <p:ext uri="{BB962C8B-B14F-4D97-AF65-F5344CB8AC3E}">
        <p14:creationId xmlns:p14="http://schemas.microsoft.com/office/powerpoint/2010/main" val="95947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95400"/>
            <a:ext cx="8991600" cy="830997"/>
          </a:xfrm>
          <a:prstGeom prst="rect">
            <a:avLst/>
          </a:prstGeom>
          <a:noFill/>
        </p:spPr>
        <p:txBody>
          <a:bodyPr wrap="square" rtlCol="0">
            <a:spAutoFit/>
          </a:bodyPr>
          <a:lstStyle/>
          <a:p>
            <a:pPr algn="ctr"/>
            <a:r>
              <a:rPr lang="en-US" b="1" dirty="0">
                <a:latin typeface="+mn-lt"/>
                <a:cs typeface="Arial" panose="020B0604020202020204" pitchFamily="34" charset="0"/>
              </a:rPr>
              <a:t> </a:t>
            </a:r>
            <a:r>
              <a:rPr lang="en-US" dirty="0"/>
              <a:t> February 27, 2019</a:t>
            </a:r>
          </a:p>
          <a:p>
            <a:pPr algn="ctr"/>
            <a:r>
              <a:rPr lang="en-US" b="1" dirty="0"/>
              <a:t>What is Social Media Security?</a:t>
            </a:r>
            <a:endParaRPr lang="en-US" b="1" dirty="0">
              <a:cs typeface="Arial" panose="020B0604020202020204" pitchFamily="34" charset="0"/>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C42A38D5-1155-4B00-91C0-0A12D4F0C9F6}"/>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
        <p:nvSpPr>
          <p:cNvPr id="2" name="Rectangle 1">
            <a:extLst>
              <a:ext uri="{FF2B5EF4-FFF2-40B4-BE49-F238E27FC236}">
                <a16:creationId xmlns:a16="http://schemas.microsoft.com/office/drawing/2014/main" id="{29B714F2-9528-4582-9DC6-E6DF9B454C03}"/>
              </a:ext>
            </a:extLst>
          </p:cNvPr>
          <p:cNvSpPr/>
          <p:nvPr/>
        </p:nvSpPr>
        <p:spPr>
          <a:xfrm>
            <a:off x="228600" y="2505433"/>
            <a:ext cx="8686800" cy="2677656"/>
          </a:xfrm>
          <a:prstGeom prst="rect">
            <a:avLst/>
          </a:prstGeom>
        </p:spPr>
        <p:txBody>
          <a:bodyPr wrap="square">
            <a:spAutoFit/>
          </a:bodyPr>
          <a:lstStyle/>
          <a:p>
            <a:r>
              <a:rPr lang="en-US" dirty="0">
                <a:solidFill>
                  <a:srgbClr val="444444"/>
                </a:solidFill>
                <a:latin typeface="Arial" panose="020B0604020202020204" pitchFamily="34" charset="0"/>
              </a:rPr>
              <a:t>Social media security is the process of analyzing dynamic social media data in order to protect against security and business threats.. Every industry faces a unique set of risks on social, many of which have put organizations in the press or at the center of controversy.</a:t>
            </a:r>
          </a:p>
          <a:p>
            <a:br>
              <a:rPr lang="en-US" dirty="0"/>
            </a:br>
            <a:endParaRPr lang="en-US" dirty="0"/>
          </a:p>
        </p:txBody>
      </p:sp>
    </p:spTree>
    <p:extLst>
      <p:ext uri="{BB962C8B-B14F-4D97-AF65-F5344CB8AC3E}">
        <p14:creationId xmlns:p14="http://schemas.microsoft.com/office/powerpoint/2010/main" val="39824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143000"/>
            <a:ext cx="8991600" cy="830997"/>
          </a:xfrm>
          <a:prstGeom prst="rect">
            <a:avLst/>
          </a:prstGeom>
          <a:noFill/>
        </p:spPr>
        <p:txBody>
          <a:bodyPr wrap="square" rtlCol="0">
            <a:spAutoFit/>
          </a:bodyPr>
          <a:lstStyle/>
          <a:p>
            <a:pPr algn="ctr"/>
            <a:r>
              <a:rPr lang="en-US" dirty="0">
                <a:latin typeface="+mn-lt"/>
                <a:cs typeface="Arial" panose="020B0604020202020204" pitchFamily="34" charset="0"/>
              </a:rPr>
              <a:t>January 23, 2019 Speaker</a:t>
            </a:r>
            <a:br>
              <a:rPr lang="en-US" sz="2800" b="1" dirty="0">
                <a:latin typeface="+mn-lt"/>
                <a:cs typeface="Arial" panose="020B0604020202020204" pitchFamily="34" charset="0"/>
              </a:rPr>
            </a:br>
            <a:r>
              <a:rPr lang="en-US" b="1" dirty="0">
                <a:cs typeface="Arial" panose="020B0604020202020204" pitchFamily="34" charset="0"/>
              </a:rPr>
              <a:t>John Stoner &amp; Ronnie </a:t>
            </a:r>
            <a:r>
              <a:rPr lang="en-US" b="1" dirty="0" err="1">
                <a:cs typeface="Arial" panose="020B0604020202020204" pitchFamily="34" charset="0"/>
              </a:rPr>
              <a:t>Obenhaus</a:t>
            </a:r>
            <a:endParaRPr lang="en-US" b="1" dirty="0">
              <a:cs typeface="Arial" panose="020B0604020202020204" pitchFamily="34" charset="0"/>
            </a:endParaRP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B3D8D7C7-76FD-4030-9C57-78FCC176A84B}"/>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
        <p:nvSpPr>
          <p:cNvPr id="2" name="Rectangle 1">
            <a:extLst>
              <a:ext uri="{FF2B5EF4-FFF2-40B4-BE49-F238E27FC236}">
                <a16:creationId xmlns:a16="http://schemas.microsoft.com/office/drawing/2014/main" id="{7A2933FA-2292-4BC0-B494-F8D8A0A72607}"/>
              </a:ext>
            </a:extLst>
          </p:cNvPr>
          <p:cNvSpPr/>
          <p:nvPr/>
        </p:nvSpPr>
        <p:spPr>
          <a:xfrm>
            <a:off x="228600" y="2134612"/>
            <a:ext cx="8686800" cy="3216265"/>
          </a:xfrm>
          <a:prstGeom prst="rect">
            <a:avLst/>
          </a:prstGeom>
        </p:spPr>
        <p:txBody>
          <a:bodyPr wrap="square">
            <a:spAutoFit/>
          </a:bodyPr>
          <a:lstStyle/>
          <a:p>
            <a:r>
              <a:rPr lang="en-US" sz="1600" dirty="0"/>
              <a:t>Cyber Threat Intelligence Analyst John Stoner has over 18 years of experience in the national security and defense sector working a variety of roles, including most recently as a Cyber Threat Intelligence Analyst, Cyber Counterintelligence Analyst and Cyber Instructor. His work experience includes IT, instruction and course design, cyber exercise and testing, penetration testing, intelligence collection, threat support, SIGINT (Signals Intelligence), and Cyber Operations. He holds A+, Net+, CEH, CHFI, CEI, CISD, CASP and CISSP and a Computer Studies degree from UMUC. He is a huge soccer fan and coaches youth soccer. You may see his Zombie response car at unnamed government facilities. By secretly joining the Army at 19 years old, he got started in military intelligence and then eventually government cybersecurity.</a:t>
            </a:r>
          </a:p>
          <a:p>
            <a:endParaRPr lang="en-US" sz="1100" dirty="0">
              <a:solidFill>
                <a:srgbClr val="444444"/>
              </a:solidFill>
              <a:latin typeface="Arial" panose="020B0604020202020204" pitchFamily="34" charset="0"/>
            </a:endParaRPr>
          </a:p>
          <a:p>
            <a:r>
              <a:rPr lang="en-US" sz="1600" dirty="0"/>
              <a:t>Cyber Threat Intelligence Analyst Ronnie </a:t>
            </a:r>
            <a:r>
              <a:rPr lang="en-US" sz="1600" dirty="0" err="1"/>
              <a:t>Obenhaus</a:t>
            </a:r>
            <a:r>
              <a:rPr lang="en-US" sz="1600" dirty="0"/>
              <a:t> is a US Army Veteran and is not good at providing additional facts for his bio. He is married and has several children (amount variable). He may or may not have pets, but seems to like dogs. He currently is a DOD civilian at a federal cyber agency. Ronnie has met all the famous people, as you can see. Please visit his movie blog: http://redeemingbadmovies.com/</a:t>
            </a:r>
          </a:p>
        </p:txBody>
      </p:sp>
    </p:spTree>
    <p:extLst>
      <p:ext uri="{BB962C8B-B14F-4D97-AF65-F5344CB8AC3E}">
        <p14:creationId xmlns:p14="http://schemas.microsoft.com/office/powerpoint/2010/main" val="359229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95400"/>
            <a:ext cx="8991600" cy="830997"/>
          </a:xfrm>
          <a:prstGeom prst="rect">
            <a:avLst/>
          </a:prstGeom>
          <a:noFill/>
        </p:spPr>
        <p:txBody>
          <a:bodyPr wrap="square" rtlCol="0">
            <a:spAutoFit/>
          </a:bodyPr>
          <a:lstStyle/>
          <a:p>
            <a:pPr algn="ctr"/>
            <a:r>
              <a:rPr lang="en-US" b="1" dirty="0">
                <a:latin typeface="+mn-lt"/>
                <a:cs typeface="Arial" panose="020B0604020202020204" pitchFamily="34" charset="0"/>
              </a:rPr>
              <a:t> </a:t>
            </a:r>
            <a:r>
              <a:rPr lang="en-US" dirty="0"/>
              <a:t> January 23, 2019</a:t>
            </a:r>
          </a:p>
          <a:p>
            <a:pPr algn="ctr"/>
            <a:r>
              <a:rPr lang="en-US" b="1" dirty="0">
                <a:cs typeface="Arial" panose="020B0604020202020204" pitchFamily="34" charset="0"/>
              </a:rPr>
              <a:t>What is Cyber Threat Intelligence?</a:t>
            </a:r>
          </a:p>
        </p:txBody>
      </p: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a:extLst>
              <a:ext uri="{FF2B5EF4-FFF2-40B4-BE49-F238E27FC236}">
                <a16:creationId xmlns:a16="http://schemas.microsoft.com/office/drawing/2014/main" id="{C42A38D5-1155-4B00-91C0-0A12D4F0C9F6}"/>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370449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43000"/>
            <a:ext cx="8229600" cy="762000"/>
          </a:xfrm>
        </p:spPr>
        <p:txBody>
          <a:bodyPr/>
          <a:lstStyle/>
          <a:p>
            <a:pPr algn="ctr"/>
            <a:r>
              <a:rPr lang="en-US" dirty="0">
                <a:solidFill>
                  <a:schemeClr val="tx1"/>
                </a:solidFill>
                <a:ea typeface="ＭＳ Ｐゴシック"/>
              </a:rPr>
              <a:t>Agenda / Announcements</a:t>
            </a:r>
          </a:p>
        </p:txBody>
      </p:sp>
      <p:sp>
        <p:nvSpPr>
          <p:cNvPr id="23555" name="Content Placeholder 2"/>
          <p:cNvSpPr>
            <a:spLocks noGrp="1"/>
          </p:cNvSpPr>
          <p:nvPr>
            <p:ph idx="1"/>
          </p:nvPr>
        </p:nvSpPr>
        <p:spPr>
          <a:xfrm>
            <a:off x="1790700" y="1524000"/>
            <a:ext cx="5562600" cy="4038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chemeClr val="bg1"/>
            </a:solidFill>
          </a:ln>
        </p:spPr>
        <p:txBody>
          <a:bodyPr>
            <a:normAutofit lnSpcReduction="10000"/>
          </a:bodyPr>
          <a:lstStyle/>
          <a:p>
            <a:pPr>
              <a:buClrTx/>
              <a:buFont typeface="Wingdings" pitchFamily="2" charset="2"/>
              <a:buChar char="Ø"/>
            </a:pPr>
            <a:endParaRPr lang="en-US" sz="2000" dirty="0">
              <a:ea typeface="ＭＳ Ｐゴシック"/>
            </a:endParaRPr>
          </a:p>
          <a:p>
            <a:pPr>
              <a:buClrTx/>
              <a:buFont typeface="Wingdings" pitchFamily="2" charset="2"/>
              <a:buChar char="Ø"/>
            </a:pPr>
            <a:r>
              <a:rPr lang="en-US" sz="2300" dirty="0">
                <a:ea typeface="ＭＳ Ｐゴシック"/>
              </a:rPr>
              <a:t>Welcome to UMBC Training Center</a:t>
            </a:r>
            <a:endParaRPr lang="en-US" sz="1900" dirty="0">
              <a:ea typeface="ＭＳ Ｐゴシック"/>
            </a:endParaRPr>
          </a:p>
          <a:p>
            <a:pPr>
              <a:buClrTx/>
              <a:buFont typeface="Wingdings" pitchFamily="2" charset="2"/>
              <a:buChar char="Ø"/>
            </a:pPr>
            <a:r>
              <a:rPr lang="en-US" sz="2300" dirty="0">
                <a:ea typeface="ＭＳ Ｐゴシック"/>
              </a:rPr>
              <a:t>Any guests or new members in attendance?</a:t>
            </a:r>
          </a:p>
          <a:p>
            <a:pPr>
              <a:buClrTx/>
              <a:buFont typeface="Wingdings" pitchFamily="2" charset="2"/>
              <a:buChar char="Ø"/>
            </a:pPr>
            <a:r>
              <a:rPr lang="en-US" sz="2300" dirty="0">
                <a:ea typeface="ＭＳ Ｐゴシック"/>
              </a:rPr>
              <a:t>(ISC)</a:t>
            </a:r>
            <a:r>
              <a:rPr lang="en-US" sz="2300" baseline="30000" dirty="0">
                <a:ea typeface="ＭＳ Ｐゴシック"/>
              </a:rPr>
              <a:t>2</a:t>
            </a:r>
            <a:r>
              <a:rPr lang="en-US" sz="2300" dirty="0">
                <a:ea typeface="ＭＳ Ｐゴシック"/>
              </a:rPr>
              <a:t> CPE Submissions – Individual Responsibility</a:t>
            </a:r>
            <a:endParaRPr lang="en-US" sz="1900" dirty="0">
              <a:ea typeface="ＭＳ Ｐゴシック"/>
            </a:endParaRPr>
          </a:p>
          <a:p>
            <a:pPr>
              <a:buClrTx/>
              <a:buFont typeface="Wingdings" pitchFamily="2" charset="2"/>
              <a:buChar char="Ø"/>
            </a:pPr>
            <a:r>
              <a:rPr lang="en-US" sz="2300" dirty="0">
                <a:ea typeface="ＭＳ Ｐゴシック"/>
              </a:rPr>
              <a:t>CISSP Chapter Badges / </a:t>
            </a:r>
            <a:r>
              <a:rPr lang="en-US" sz="2300" dirty="0"/>
              <a:t>Shirts and Jackets with ISSA-Central MD Logo</a:t>
            </a:r>
            <a:endParaRPr lang="en-US" sz="2500" dirty="0"/>
          </a:p>
          <a:p>
            <a:pPr>
              <a:buClrTx/>
              <a:buFont typeface="Wingdings" pitchFamily="2" charset="2"/>
              <a:buChar char="Ø"/>
            </a:pPr>
            <a:r>
              <a:rPr lang="en-US" sz="2300" dirty="0">
                <a:ea typeface="ＭＳ Ｐゴシック"/>
              </a:rPr>
              <a:t>CISSP &amp; Study Group</a:t>
            </a:r>
          </a:p>
          <a:p>
            <a:pPr>
              <a:buClrTx/>
              <a:buFont typeface="Wingdings" pitchFamily="2" charset="2"/>
              <a:buChar char="Ø"/>
            </a:pPr>
            <a:r>
              <a:rPr lang="en-US" sz="2300" dirty="0">
                <a:ea typeface="ＭＳ Ｐゴシック"/>
              </a:rPr>
              <a:t>Future Meeting schedule</a:t>
            </a:r>
          </a:p>
        </p:txBody>
      </p:sp>
      <p:sp>
        <p:nvSpPr>
          <p:cNvPr id="2" name="AutoShape 2" descr="https://web.mail.comcast.net/service/home/~/?auth=co&amp;loc=en_US&amp;id=736661&amp;part=1.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eb.mail.comcast.net/service/home/~/?auth=co&amp;loc=en_US&amp;id=736661&amp;part=1.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https://web.mail.comcast.net/service/home/~/?auth=co&amp;loc=en_US&amp;id=736661&amp;part=1.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https://web.mail.comcast.net/service/home/~/?auth=co&amp;loc=en_US&amp;id=736661&amp;part=1.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5">
            <a:extLst>
              <a:ext uri="{FF2B5EF4-FFF2-40B4-BE49-F238E27FC236}">
                <a16:creationId xmlns:a16="http://schemas.microsoft.com/office/drawing/2014/main" id="{CE964CCD-3BC2-4899-8145-89CEEE628999}"/>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70819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104900" y="1333500"/>
            <a:ext cx="6934200" cy="4191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solidFill>
              <a:schemeClr val="tx1"/>
            </a:solidFill>
            <a:miter lim="800000"/>
            <a:headEnd/>
            <a:tailEnd/>
          </a:ln>
        </p:spPr>
        <p:txBody>
          <a:bodyPr/>
          <a:lstStyle/>
          <a:p>
            <a:pPr algn="ctr">
              <a:lnSpc>
                <a:spcPct val="90000"/>
              </a:lnSpc>
              <a:spcBef>
                <a:spcPts val="1200"/>
              </a:spcBef>
              <a:spcAft>
                <a:spcPts val="0"/>
              </a:spcAft>
            </a:pPr>
            <a:endParaRPr lang="en-US" sz="2000" u="sng" dirty="0">
              <a:latin typeface="+mn-lt"/>
            </a:endParaRPr>
          </a:p>
          <a:p>
            <a:pPr algn="ctr">
              <a:lnSpc>
                <a:spcPct val="90000"/>
              </a:lnSpc>
              <a:spcBef>
                <a:spcPts val="1200"/>
              </a:spcBef>
              <a:spcAft>
                <a:spcPts val="0"/>
              </a:spcAft>
            </a:pPr>
            <a:r>
              <a:rPr lang="en-US" sz="2000" u="sng" dirty="0">
                <a:latin typeface="+mn-lt"/>
              </a:rPr>
              <a:t>Please respect the speakers and other members, </a:t>
            </a:r>
          </a:p>
          <a:p>
            <a:pPr algn="ctr">
              <a:lnSpc>
                <a:spcPct val="90000"/>
              </a:lnSpc>
              <a:spcBef>
                <a:spcPts val="1200"/>
              </a:spcBef>
              <a:spcAft>
                <a:spcPts val="0"/>
              </a:spcAft>
            </a:pPr>
            <a:r>
              <a:rPr lang="en-US" sz="2000" dirty="0">
                <a:latin typeface="+mn-lt"/>
              </a:rPr>
              <a:t>Silence or turn off cell phones and electronic devices,</a:t>
            </a:r>
          </a:p>
          <a:p>
            <a:pPr algn="ctr">
              <a:lnSpc>
                <a:spcPct val="90000"/>
              </a:lnSpc>
              <a:spcBef>
                <a:spcPts val="1200"/>
              </a:spcBef>
              <a:spcAft>
                <a:spcPts val="0"/>
              </a:spcAft>
            </a:pPr>
            <a:r>
              <a:rPr lang="en-US" sz="2000" b="0" dirty="0">
                <a:latin typeface="+mn-lt"/>
              </a:rPr>
              <a:t>No video or audio recordings.</a:t>
            </a:r>
          </a:p>
          <a:p>
            <a:pPr algn="ctr">
              <a:lnSpc>
                <a:spcPct val="90000"/>
              </a:lnSpc>
              <a:spcBef>
                <a:spcPts val="1200"/>
              </a:spcBef>
              <a:spcAft>
                <a:spcPts val="0"/>
              </a:spcAft>
            </a:pPr>
            <a:r>
              <a:rPr lang="en-US" sz="2000" dirty="0">
                <a:latin typeface="+mn-lt"/>
              </a:rPr>
              <a:t>Questions are welcome; please keep them on-topic and brief. Further discussion should be taken off-line with the presenters so as to allow them the courtesy of being able to finish their presentations within the allotted time without being rushed.</a:t>
            </a:r>
          </a:p>
          <a:p>
            <a:pPr algn="ctr">
              <a:lnSpc>
                <a:spcPct val="90000"/>
              </a:lnSpc>
              <a:spcBef>
                <a:spcPts val="1200"/>
              </a:spcBef>
              <a:spcAft>
                <a:spcPts val="0"/>
              </a:spcAft>
            </a:pPr>
            <a:r>
              <a:rPr lang="en-US" sz="2000" dirty="0">
                <a:latin typeface="+mn-lt"/>
              </a:rPr>
              <a:t>Sidebar discussions should be constrained.  If you must discuss something, allow your fellow members (and the presenter) the courtesy of doing so outside or on break. </a:t>
            </a:r>
            <a:endParaRPr lang="en-US" sz="2000" b="0" dirty="0">
              <a:latin typeface="+mn-lt"/>
            </a:endParaRPr>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8FE24B0-DB0C-43F2-A4C6-B497FC339691}"/>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50834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094936" y="1371600"/>
            <a:ext cx="6934200" cy="4191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solidFill>
              <a:schemeClr val="tx1"/>
            </a:solidFill>
            <a:miter lim="800000"/>
            <a:headEnd/>
            <a:tailEnd/>
          </a:ln>
        </p:spPr>
        <p:txBody>
          <a:bodyPr/>
          <a:lstStyle/>
          <a:p>
            <a:pPr marL="342900" indent="-342900" algn="ctr">
              <a:lnSpc>
                <a:spcPct val="90000"/>
              </a:lnSpc>
              <a:spcBef>
                <a:spcPct val="20000"/>
              </a:spcBef>
            </a:pPr>
            <a:r>
              <a:rPr lang="en-US" sz="5400" dirty="0"/>
              <a:t>Board of Directors</a:t>
            </a:r>
          </a:p>
          <a:p>
            <a:pPr marL="342900" indent="-342900">
              <a:lnSpc>
                <a:spcPct val="90000"/>
              </a:lnSpc>
              <a:spcBef>
                <a:spcPts val="1200"/>
              </a:spcBef>
              <a:spcAft>
                <a:spcPts val="0"/>
              </a:spcAft>
              <a:buFont typeface="Wingdings" pitchFamily="2" charset="2"/>
              <a:buChar char="v"/>
            </a:pPr>
            <a:r>
              <a:rPr lang="en-US" sz="1800" b="0" dirty="0">
                <a:latin typeface="Trebuchet MS" pitchFamily="34" charset="0"/>
              </a:rPr>
              <a:t>Bill Smith, Jr., CISSP, GSNA, CEH, GPEN, GCFA, GCFE - President</a:t>
            </a:r>
          </a:p>
          <a:p>
            <a:pPr marL="342900" indent="-342900">
              <a:lnSpc>
                <a:spcPct val="90000"/>
              </a:lnSpc>
              <a:spcBef>
                <a:spcPts val="1200"/>
              </a:spcBef>
              <a:spcAft>
                <a:spcPts val="0"/>
              </a:spcAft>
              <a:buFont typeface="Wingdings" pitchFamily="2" charset="2"/>
              <a:buChar char="v"/>
            </a:pPr>
            <a:r>
              <a:rPr lang="en-US" sz="1800" b="0" dirty="0">
                <a:latin typeface="Trebuchet MS" pitchFamily="34" charset="0"/>
              </a:rPr>
              <a:t>Sidney Spunt, CISSP - VP Operations</a:t>
            </a:r>
          </a:p>
          <a:p>
            <a:pPr marL="342900" indent="-342900">
              <a:lnSpc>
                <a:spcPct val="90000"/>
              </a:lnSpc>
              <a:spcBef>
                <a:spcPts val="1200"/>
              </a:spcBef>
              <a:spcAft>
                <a:spcPts val="0"/>
              </a:spcAft>
              <a:buFont typeface="Wingdings" pitchFamily="2" charset="2"/>
              <a:buChar char="v"/>
            </a:pPr>
            <a:r>
              <a:rPr lang="en-US" sz="1800" dirty="0">
                <a:latin typeface="Trebuchet MS" panose="020B0603020202020204" pitchFamily="34" charset="0"/>
              </a:rPr>
              <a:t>Zac Lechner, CISSP, CEH, MBA – Secretary</a:t>
            </a:r>
          </a:p>
          <a:p>
            <a:pPr marL="342900" indent="-342900">
              <a:lnSpc>
                <a:spcPct val="90000"/>
              </a:lnSpc>
              <a:spcBef>
                <a:spcPts val="1200"/>
              </a:spcBef>
              <a:spcAft>
                <a:spcPts val="0"/>
              </a:spcAft>
              <a:buFont typeface="Wingdings" pitchFamily="2" charset="2"/>
              <a:buChar char="v"/>
            </a:pPr>
            <a:r>
              <a:rPr lang="en-US" sz="1800" b="0" dirty="0">
                <a:latin typeface="Trebuchet MS" pitchFamily="34" charset="0"/>
              </a:rPr>
              <a:t>Carol Klessig, CISSP - VP Professional Development</a:t>
            </a:r>
          </a:p>
          <a:p>
            <a:pPr marL="342900" indent="-342900">
              <a:lnSpc>
                <a:spcPct val="90000"/>
              </a:lnSpc>
              <a:spcBef>
                <a:spcPts val="1200"/>
              </a:spcBef>
              <a:spcAft>
                <a:spcPts val="0"/>
              </a:spcAft>
              <a:buFont typeface="Wingdings" pitchFamily="2" charset="2"/>
              <a:buChar char="v"/>
            </a:pPr>
            <a:r>
              <a:rPr lang="en-US" sz="1800" dirty="0">
                <a:latin typeface="Trebuchet MS" panose="020B0603020202020204" pitchFamily="34" charset="0"/>
              </a:rPr>
              <a:t>Kevin Newman, CISSP, GCIH </a:t>
            </a:r>
            <a:r>
              <a:rPr lang="en-US" sz="1800" b="0" dirty="0">
                <a:latin typeface="Trebuchet MS" pitchFamily="34" charset="0"/>
              </a:rPr>
              <a:t>– VP Education</a:t>
            </a:r>
          </a:p>
          <a:p>
            <a:pPr marL="342900" indent="-342900">
              <a:lnSpc>
                <a:spcPct val="90000"/>
              </a:lnSpc>
              <a:spcBef>
                <a:spcPts val="1200"/>
              </a:spcBef>
              <a:spcAft>
                <a:spcPts val="0"/>
              </a:spcAft>
              <a:buFont typeface="Wingdings" pitchFamily="2" charset="2"/>
              <a:buChar char="v"/>
            </a:pPr>
            <a:r>
              <a:rPr lang="en-US" sz="1800" dirty="0">
                <a:latin typeface="Trebuchet MS" pitchFamily="34" charset="0"/>
              </a:rPr>
              <a:t>Jack Holleran, CISSP, CAP, (ISC)2 Fellow– </a:t>
            </a:r>
            <a:r>
              <a:rPr lang="en-US" sz="1800" b="0" dirty="0">
                <a:latin typeface="Trebuchet MS" pitchFamily="34" charset="0"/>
              </a:rPr>
              <a:t>Treasurer</a:t>
            </a:r>
          </a:p>
          <a:p>
            <a:pPr marL="342900" indent="-342900">
              <a:lnSpc>
                <a:spcPct val="90000"/>
              </a:lnSpc>
              <a:spcBef>
                <a:spcPts val="1200"/>
              </a:spcBef>
              <a:spcAft>
                <a:spcPts val="0"/>
              </a:spcAft>
              <a:buFont typeface="Wingdings" pitchFamily="2" charset="2"/>
              <a:buChar char="v"/>
            </a:pPr>
            <a:r>
              <a:rPr lang="en-US" sz="1800" b="0" dirty="0">
                <a:latin typeface="Trebuchet MS" pitchFamily="34" charset="0"/>
              </a:rPr>
              <a:t>Steve Chan, CISSP, PMP – VP Membership</a:t>
            </a:r>
          </a:p>
          <a:p>
            <a:pPr marL="342900" indent="-342900">
              <a:lnSpc>
                <a:spcPct val="90000"/>
              </a:lnSpc>
              <a:spcBef>
                <a:spcPts val="1200"/>
              </a:spcBef>
              <a:spcAft>
                <a:spcPts val="0"/>
              </a:spcAft>
              <a:buFont typeface="Wingdings" pitchFamily="2" charset="2"/>
              <a:buChar char="v"/>
            </a:pPr>
            <a:r>
              <a:rPr lang="en-US" sz="1800" dirty="0">
                <a:latin typeface="Trebuchet MS" panose="020B0603020202020204" pitchFamily="34" charset="0"/>
              </a:rPr>
              <a:t>Keith Bull, CISSP - VP Outreach</a:t>
            </a:r>
            <a:endParaRPr lang="en-US" sz="1800" b="0" dirty="0">
              <a:latin typeface="Trebuchet MS" panose="020B0603020202020204" pitchFamily="34" charset="0"/>
            </a:endParaRPr>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A3773AD-E643-460A-B281-A2D495621887}"/>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275621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50156" y="1670686"/>
            <a:ext cx="6643688" cy="4044314"/>
            <a:chOff x="1204020" y="1888894"/>
            <a:chExt cx="6643688" cy="3822246"/>
          </a:xfrm>
        </p:grpSpPr>
        <p:sp>
          <p:nvSpPr>
            <p:cNvPr id="24" name="Rectangle 23"/>
            <p:cNvSpPr/>
            <p:nvPr/>
          </p:nvSpPr>
          <p:spPr>
            <a:xfrm>
              <a:off x="1204020" y="1888894"/>
              <a:ext cx="6643688" cy="3822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0" name="Picture 2" descr="http://issa-balt.org/assets/images/Tenable_new.jpg"/>
            <p:cNvPicPr>
              <a:picLocks noChangeAspect="1" noChangeArrowheads="1"/>
            </p:cNvPicPr>
            <p:nvPr/>
          </p:nvPicPr>
          <p:blipFill>
            <a:blip r:embed="rId3" cstate="print"/>
            <a:srcRect/>
            <a:stretch>
              <a:fillRect/>
            </a:stretch>
          </p:blipFill>
          <p:spPr bwMode="auto">
            <a:xfrm>
              <a:off x="5135464" y="3148658"/>
              <a:ext cx="2281000" cy="546035"/>
            </a:xfrm>
            <a:prstGeom prst="rect">
              <a:avLst/>
            </a:prstGeom>
            <a:noFill/>
          </p:spPr>
        </p:pic>
      </p:grpSp>
      <p:sp>
        <p:nvSpPr>
          <p:cNvPr id="19457" name="Title 1"/>
          <p:cNvSpPr>
            <a:spLocks noGrp="1"/>
          </p:cNvSpPr>
          <p:nvPr>
            <p:ph type="title"/>
          </p:nvPr>
        </p:nvSpPr>
        <p:spPr>
          <a:xfrm>
            <a:off x="457200" y="1219200"/>
            <a:ext cx="8229600" cy="609600"/>
          </a:xfrm>
        </p:spPr>
        <p:txBody>
          <a:bodyPr/>
          <a:lstStyle/>
          <a:p>
            <a:pPr algn="ctr"/>
            <a:r>
              <a:rPr lang="en-US" dirty="0">
                <a:solidFill>
                  <a:schemeClr val="tx1"/>
                </a:solidFill>
                <a:ea typeface="ＭＳ Ｐゴシック"/>
              </a:rPr>
              <a:t>Central Maryland Chapter Sponsors</a:t>
            </a:r>
          </a:p>
        </p:txBody>
      </p:sp>
      <p:sp>
        <p:nvSpPr>
          <p:cNvPr id="7" name="AutoShape 10" descr="http://web.mail.comcast.net/service/home/~/INT_lds_4cp_pos.jpg?auth=co&amp;loc=en_US&amp;id=65360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http://web.mail.comcast.net/service/home/~/?auth=co&amp;loc=en_US&amp;id=673026&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web.mail.comcast.net/service/home/~/?auth=co&amp;loc=en_US&amp;id=673026&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web.mail.comcast.net/service/home/~/?auth=co&amp;loc=en_US&amp;id=673026&amp;part=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http://web.mail.comcast.net/service/home/~/?auth=co&amp;loc=en_US&amp;id=673026&amp;part=2"/>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6" name="Picture 25" descr="Phoenix TS Logo.jpg"/>
          <p:cNvPicPr>
            <a:picLocks noChangeAspect="1"/>
          </p:cNvPicPr>
          <p:nvPr/>
        </p:nvPicPr>
        <p:blipFill>
          <a:blip r:embed="rId4" cstate="print"/>
          <a:stretch>
            <a:fillRect/>
          </a:stretch>
        </p:blipFill>
        <p:spPr>
          <a:xfrm>
            <a:off x="1524000" y="4096417"/>
            <a:ext cx="2971800" cy="323183"/>
          </a:xfrm>
          <a:prstGeom prst="rect">
            <a:avLst/>
          </a:prstGeom>
        </p:spPr>
      </p:pic>
      <p:pic>
        <p:nvPicPr>
          <p:cNvPr id="25602" name="Picture 2" descr="Clearswift_Logo_2015_Cyan-01"/>
          <p:cNvPicPr>
            <a:picLocks noChangeAspect="1" noChangeArrowheads="1"/>
          </p:cNvPicPr>
          <p:nvPr/>
        </p:nvPicPr>
        <p:blipFill>
          <a:blip r:embed="rId5" cstate="print"/>
          <a:srcRect/>
          <a:stretch>
            <a:fillRect/>
          </a:stretch>
        </p:blipFill>
        <p:spPr bwMode="auto">
          <a:xfrm>
            <a:off x="1752600" y="2895600"/>
            <a:ext cx="2819400" cy="769420"/>
          </a:xfrm>
          <a:prstGeom prst="rect">
            <a:avLst/>
          </a:prstGeom>
          <a:noFill/>
        </p:spPr>
      </p:pic>
      <p:sp>
        <p:nvSpPr>
          <p:cNvPr id="25604" name="AutoShape 4"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0" name="AutoShape 10"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12" name="AutoShape 12"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70" name="Picture 2" descr="http://photos.prnewswire.com/prnfull/20140917/146696"/>
          <p:cNvPicPr>
            <a:picLocks noChangeAspect="1" noChangeArrowheads="1"/>
          </p:cNvPicPr>
          <p:nvPr/>
        </p:nvPicPr>
        <p:blipFill>
          <a:blip r:embed="rId6" cstate="print"/>
          <a:srcRect/>
          <a:stretch>
            <a:fillRect/>
          </a:stretch>
        </p:blipFill>
        <p:spPr bwMode="auto">
          <a:xfrm>
            <a:off x="4953000" y="3886200"/>
            <a:ext cx="2819400" cy="713203"/>
          </a:xfrm>
          <a:prstGeom prst="rect">
            <a:avLst/>
          </a:prstGeom>
          <a:noFill/>
        </p:spPr>
      </p:pic>
      <p:pic>
        <p:nvPicPr>
          <p:cNvPr id="3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issa-centralmd.org/wp-content/uploads/ParsonsCyber_All_Black-300x122.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4441085"/>
            <a:ext cx="2857500" cy="11620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4E8FE35-8F09-43DF-88D5-952E82D48A00}"/>
              </a:ext>
            </a:extLst>
          </p:cNvPr>
          <p:cNvGrpSpPr/>
          <p:nvPr/>
        </p:nvGrpSpPr>
        <p:grpSpPr>
          <a:xfrm>
            <a:off x="1660144" y="1834514"/>
            <a:ext cx="2590800" cy="901984"/>
            <a:chOff x="1905000" y="1752600"/>
            <a:chExt cx="2590800" cy="901984"/>
          </a:xfrm>
        </p:grpSpPr>
        <p:pic>
          <p:nvPicPr>
            <p:cNvPr id="23" name="Picture 22">
              <a:extLst>
                <a:ext uri="{FF2B5EF4-FFF2-40B4-BE49-F238E27FC236}">
                  <a16:creationId xmlns:a16="http://schemas.microsoft.com/office/drawing/2014/main" id="{DEB6470D-DD6E-4325-8D0B-2EE45B5A9980}"/>
                </a:ext>
              </a:extLst>
            </p:cNvPr>
            <p:cNvPicPr>
              <a:picLocks noChangeAspect="1"/>
            </p:cNvPicPr>
            <p:nvPr/>
          </p:nvPicPr>
          <p:blipFill>
            <a:blip r:embed="rId10"/>
            <a:stretch>
              <a:fillRect/>
            </a:stretch>
          </p:blipFill>
          <p:spPr>
            <a:xfrm>
              <a:off x="1964840" y="1820746"/>
              <a:ext cx="2386074" cy="459540"/>
            </a:xfrm>
            <a:prstGeom prst="rect">
              <a:avLst/>
            </a:prstGeom>
          </p:spPr>
        </p:pic>
        <p:sp>
          <p:nvSpPr>
            <p:cNvPr id="2" name="TextBox 1">
              <a:extLst>
                <a:ext uri="{FF2B5EF4-FFF2-40B4-BE49-F238E27FC236}">
                  <a16:creationId xmlns:a16="http://schemas.microsoft.com/office/drawing/2014/main" id="{1CF06DF3-C4B7-44E2-88E8-50EBCD671D4A}"/>
                </a:ext>
              </a:extLst>
            </p:cNvPr>
            <p:cNvSpPr txBox="1"/>
            <p:nvPr/>
          </p:nvSpPr>
          <p:spPr>
            <a:xfrm>
              <a:off x="2066873" y="2192919"/>
              <a:ext cx="2182008" cy="461665"/>
            </a:xfrm>
            <a:prstGeom prst="rect">
              <a:avLst/>
            </a:prstGeom>
            <a:noFill/>
          </p:spPr>
          <p:txBody>
            <a:bodyPr wrap="none" rtlCol="0">
              <a:spAutoFit/>
            </a:bodyPr>
            <a:lstStyle/>
            <a:p>
              <a:r>
                <a:rPr lang="en-US" dirty="0">
                  <a:solidFill>
                    <a:srgbClr val="FF0000"/>
                  </a:solidFill>
                </a:rPr>
                <a:t>Platinum Sponsor</a:t>
              </a:r>
            </a:p>
          </p:txBody>
        </p:sp>
        <p:sp>
          <p:nvSpPr>
            <p:cNvPr id="8" name="Rectangle 7">
              <a:extLst>
                <a:ext uri="{FF2B5EF4-FFF2-40B4-BE49-F238E27FC236}">
                  <a16:creationId xmlns:a16="http://schemas.microsoft.com/office/drawing/2014/main" id="{0093371C-D03E-40F2-95F1-39F446A77506}"/>
                </a:ext>
              </a:extLst>
            </p:cNvPr>
            <p:cNvSpPr/>
            <p:nvPr/>
          </p:nvSpPr>
          <p:spPr bwMode="auto">
            <a:xfrm>
              <a:off x="1905000" y="1752600"/>
              <a:ext cx="2590800" cy="901984"/>
            </a:xfrm>
            <a:prstGeom prst="rect">
              <a:avLst/>
            </a:prstGeom>
            <a:no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itchFamily="34" charset="0"/>
              </a:endParaRPr>
            </a:p>
          </p:txBody>
        </p:sp>
      </p:grpSp>
      <p:grpSp>
        <p:nvGrpSpPr>
          <p:cNvPr id="16" name="Group 15">
            <a:extLst>
              <a:ext uri="{FF2B5EF4-FFF2-40B4-BE49-F238E27FC236}">
                <a16:creationId xmlns:a16="http://schemas.microsoft.com/office/drawing/2014/main" id="{B8D15ADE-B07D-4C72-A3A6-54E6C8C46CF3}"/>
              </a:ext>
            </a:extLst>
          </p:cNvPr>
          <p:cNvGrpSpPr/>
          <p:nvPr/>
        </p:nvGrpSpPr>
        <p:grpSpPr>
          <a:xfrm>
            <a:off x="4660931" y="1807581"/>
            <a:ext cx="2679637" cy="1088825"/>
            <a:chOff x="4419600" y="1762417"/>
            <a:chExt cx="2679637" cy="1088825"/>
          </a:xfrm>
        </p:grpSpPr>
        <p:grpSp>
          <p:nvGrpSpPr>
            <p:cNvPr id="13" name="Group 12">
              <a:extLst>
                <a:ext uri="{FF2B5EF4-FFF2-40B4-BE49-F238E27FC236}">
                  <a16:creationId xmlns:a16="http://schemas.microsoft.com/office/drawing/2014/main" id="{D01A2C21-90A3-4421-A155-BE10431908E3}"/>
                </a:ext>
              </a:extLst>
            </p:cNvPr>
            <p:cNvGrpSpPr/>
            <p:nvPr/>
          </p:nvGrpSpPr>
          <p:grpSpPr>
            <a:xfrm>
              <a:off x="4508437" y="1807582"/>
              <a:ext cx="2514740" cy="1043660"/>
              <a:chOff x="4590495" y="1837710"/>
              <a:chExt cx="2432682" cy="1013531"/>
            </a:xfrm>
          </p:grpSpPr>
          <p:pic>
            <p:nvPicPr>
              <p:cNvPr id="11" name="Picture 2" descr="https://issa-centralmd.org/wp-content/uploads/Zscaler-Logo-TM-Blue-PMS-Coated-Jan2017.jpg">
                <a:extLst>
                  <a:ext uri="{FF2B5EF4-FFF2-40B4-BE49-F238E27FC236}">
                    <a16:creationId xmlns:a16="http://schemas.microsoft.com/office/drawing/2014/main" id="{72F918C7-3D7D-47C4-851B-9773F19CF79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37103" y="1837710"/>
                <a:ext cx="2386074" cy="492956"/>
              </a:xfrm>
              <a:prstGeom prst="rect">
                <a:avLst/>
              </a:prstGeom>
              <a:noFill/>
              <a:ln>
                <a:solidFill>
                  <a:schemeClr val="accent1">
                    <a:alpha val="0"/>
                  </a:schemeClr>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2C5539F-C4AF-438B-8F30-DC63F3BB9F7B}"/>
                  </a:ext>
                </a:extLst>
              </p:cNvPr>
              <p:cNvPicPr>
                <a:picLocks noChangeAspect="1"/>
              </p:cNvPicPr>
              <p:nvPr/>
            </p:nvPicPr>
            <p:blipFill>
              <a:blip r:embed="rId12"/>
              <a:stretch>
                <a:fillRect/>
              </a:stretch>
            </p:blipFill>
            <p:spPr>
              <a:xfrm>
                <a:off x="4590495" y="2205009"/>
                <a:ext cx="2353260" cy="646232"/>
              </a:xfrm>
              <a:prstGeom prst="rect">
                <a:avLst/>
              </a:prstGeom>
              <a:ln>
                <a:solidFill>
                  <a:schemeClr val="accent1">
                    <a:alpha val="0"/>
                  </a:schemeClr>
                </a:solidFill>
              </a:ln>
            </p:spPr>
          </p:pic>
        </p:grpSp>
        <p:sp>
          <p:nvSpPr>
            <p:cNvPr id="14" name="Rectangle 13">
              <a:extLst>
                <a:ext uri="{FF2B5EF4-FFF2-40B4-BE49-F238E27FC236}">
                  <a16:creationId xmlns:a16="http://schemas.microsoft.com/office/drawing/2014/main" id="{1BBB4DF6-C531-4249-A263-5AA58B73D161}"/>
                </a:ext>
              </a:extLst>
            </p:cNvPr>
            <p:cNvSpPr/>
            <p:nvPr/>
          </p:nvSpPr>
          <p:spPr bwMode="auto">
            <a:xfrm>
              <a:off x="4508437" y="1762417"/>
              <a:ext cx="2590800" cy="947148"/>
            </a:xfrm>
            <a:prstGeom prst="rect">
              <a:avLst/>
            </a:prstGeom>
            <a:noFill/>
            <a:ln w="25400" cap="flat" cmpd="sng" algn="ctr">
              <a:solidFill>
                <a:schemeClr val="tx1">
                  <a:alpha val="0"/>
                </a:schemeClr>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Narrow" pitchFamily="34" charset="0"/>
              </a:endParaRPr>
            </a:p>
          </p:txBody>
        </p:sp>
        <p:sp>
          <p:nvSpPr>
            <p:cNvPr id="15" name="Rectangle 14">
              <a:extLst>
                <a:ext uri="{FF2B5EF4-FFF2-40B4-BE49-F238E27FC236}">
                  <a16:creationId xmlns:a16="http://schemas.microsoft.com/office/drawing/2014/main" id="{3A8275EE-4F7E-4B39-A587-1E163CE53914}"/>
                </a:ext>
              </a:extLst>
            </p:cNvPr>
            <p:cNvSpPr/>
            <p:nvPr/>
          </p:nvSpPr>
          <p:spPr bwMode="auto">
            <a:xfrm>
              <a:off x="4419600" y="1780004"/>
              <a:ext cx="2679637" cy="918838"/>
            </a:xfrm>
            <a:prstGeom prst="rect">
              <a:avLst/>
            </a:prstGeom>
            <a:no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Narrow" pitchFamily="34" charset="0"/>
              </a:endParaRPr>
            </a:p>
          </p:txBody>
        </p:sp>
      </p:grpSp>
      <p:sp>
        <p:nvSpPr>
          <p:cNvPr id="31" name="Rectangle 5">
            <a:extLst>
              <a:ext uri="{FF2B5EF4-FFF2-40B4-BE49-F238E27FC236}">
                <a16:creationId xmlns:a16="http://schemas.microsoft.com/office/drawing/2014/main" id="{42F6B0DD-69A2-4C3E-A6F2-8E151479C7F7}"/>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298596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ssa.org/resource/resmgr/e-news_sponsor_images/tradepublication_120x60.jpg">
            <a:extLst>
              <a:ext uri="{FF2B5EF4-FFF2-40B4-BE49-F238E27FC236}">
                <a16:creationId xmlns:a16="http://schemas.microsoft.com/office/drawing/2014/main" id="{453A850D-13DE-4B60-BE56-73B516AA0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77318"/>
            <a:ext cx="2895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1" y="1219200"/>
            <a:ext cx="8534399" cy="1077218"/>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ISSA Member Benefits</a:t>
            </a:r>
          </a:p>
          <a:p>
            <a:pPr algn="ctr"/>
            <a:r>
              <a:rPr lang="en-US" sz="1400" b="1" dirty="0">
                <a:latin typeface="Arial" panose="020B0604020202020204" pitchFamily="34" charset="0"/>
                <a:cs typeface="Arial" panose="020B0604020202020204" pitchFamily="34" charset="0"/>
                <a:hlinkClick r:id="rId4"/>
              </a:rPr>
              <a:t>https://www.issa.org/page/SpecialOffers</a:t>
            </a:r>
            <a:r>
              <a:rPr lang="en-US" sz="1400" b="1" dirty="0">
                <a:latin typeface="Arial" panose="020B0604020202020204" pitchFamily="34" charset="0"/>
                <a:cs typeface="Arial" panose="020B0604020202020204" pitchFamily="34" charset="0"/>
              </a:rPr>
              <a:t> </a:t>
            </a:r>
          </a:p>
          <a:p>
            <a:endParaRPr lang="en-US" sz="600" b="1" dirty="0">
              <a:latin typeface="Arial" panose="020B0604020202020204" pitchFamily="34" charset="0"/>
              <a:cs typeface="Arial" panose="020B0604020202020204" pitchFamily="34" charset="0"/>
            </a:endParaRPr>
          </a:p>
          <a:p>
            <a:pPr algn="ctr"/>
            <a:endParaRPr lang="en-US" sz="1600" dirty="0"/>
          </a:p>
        </p:txBody>
      </p:sp>
      <p:pic>
        <p:nvPicPr>
          <p:cNvPr id="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44F8F26-3111-46EC-92F9-42C51A792087}"/>
              </a:ext>
            </a:extLst>
          </p:cNvPr>
          <p:cNvSpPr txBox="1"/>
          <p:nvPr/>
        </p:nvSpPr>
        <p:spPr>
          <a:xfrm>
            <a:off x="304800" y="5391090"/>
            <a:ext cx="8686800" cy="400110"/>
          </a:xfrm>
          <a:prstGeom prst="rect">
            <a:avLst/>
          </a:prstGeom>
          <a:noFill/>
        </p:spPr>
        <p:txBody>
          <a:bodyPr wrap="square" rtlCol="0">
            <a:spAutoFit/>
          </a:bodyPr>
          <a:lstStyle/>
          <a:p>
            <a:r>
              <a:rPr lang="en-US" sz="1000" i="1" dirty="0"/>
              <a:t>The discounts on this page have not been subjected to any testing by the Information System Security Association (ISSA). These offers are made by third parties and not endorsed by ISSA. Members should thoroughly review the details, privacy policies, and information provided by these vendors prior to selection or implementation.</a:t>
            </a:r>
            <a:endParaRPr lang="en-US" sz="1000" dirty="0"/>
          </a:p>
        </p:txBody>
      </p:sp>
      <p:sp>
        <p:nvSpPr>
          <p:cNvPr id="6" name="Rectangle 5">
            <a:extLst>
              <a:ext uri="{FF2B5EF4-FFF2-40B4-BE49-F238E27FC236}">
                <a16:creationId xmlns:a16="http://schemas.microsoft.com/office/drawing/2014/main" id="{5AA718D6-72F6-4D5C-88A6-CCDBB202052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
        <p:nvSpPr>
          <p:cNvPr id="4" name="Rectangle 3">
            <a:extLst>
              <a:ext uri="{FF2B5EF4-FFF2-40B4-BE49-F238E27FC236}">
                <a16:creationId xmlns:a16="http://schemas.microsoft.com/office/drawing/2014/main" id="{1E9D3E4B-9AEC-401A-A996-125D7BD01516}"/>
              </a:ext>
            </a:extLst>
          </p:cNvPr>
          <p:cNvSpPr/>
          <p:nvPr/>
        </p:nvSpPr>
        <p:spPr>
          <a:xfrm>
            <a:off x="590026" y="2712928"/>
            <a:ext cx="8382000" cy="2308324"/>
          </a:xfrm>
          <a:prstGeom prst="rect">
            <a:avLst/>
          </a:prstGeom>
        </p:spPr>
        <p:txBody>
          <a:bodyPr wrap="square">
            <a:spAutoFit/>
          </a:bodyPr>
          <a:lstStyle/>
          <a:p>
            <a:endParaRPr lang="en-US" dirty="0"/>
          </a:p>
          <a:p>
            <a:r>
              <a:rPr lang="en-US" dirty="0"/>
              <a:t>Tradepub.com offers ISSA Members free subscriptions to leading security publications as well as access to hundreds of security white papers and guides. Browse through the entire list of security resources or access more focused sections, including Network Security, Security Management, Firewalls, Security Applications and many more.</a:t>
            </a:r>
            <a:endParaRPr lang="en-US" sz="12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03036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219200"/>
            <a:ext cx="8534399" cy="98488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2019 ISSA Fellows Cycle Now Open</a:t>
            </a:r>
          </a:p>
          <a:p>
            <a:pPr algn="ctr"/>
            <a:r>
              <a:rPr lang="en-US" sz="1400" b="1" dirty="0">
                <a:latin typeface="Arial" panose="020B0604020202020204" pitchFamily="34" charset="0"/>
                <a:cs typeface="Arial" panose="020B0604020202020204" pitchFamily="34" charset="0"/>
                <a:hlinkClick r:id="rId3"/>
              </a:rPr>
              <a:t>https://www.issa.org/page/FellowProgram</a:t>
            </a:r>
            <a:r>
              <a:rPr lang="en-US" sz="1400" b="1" dirty="0">
                <a:latin typeface="Arial" panose="020B0604020202020204" pitchFamily="34" charset="0"/>
                <a:cs typeface="Arial" panose="020B0604020202020204" pitchFamily="34" charset="0"/>
              </a:rPr>
              <a:t> </a:t>
            </a:r>
            <a:endParaRPr lang="en-US" sz="600" b="1" dirty="0">
              <a:latin typeface="Arial" panose="020B0604020202020204" pitchFamily="34" charset="0"/>
              <a:cs typeface="Arial" panose="020B0604020202020204" pitchFamily="34" charset="0"/>
            </a:endParaRPr>
          </a:p>
          <a:p>
            <a:pPr algn="ctr"/>
            <a:endParaRPr lang="en-US" sz="1600" dirty="0"/>
          </a:p>
        </p:txBody>
      </p:sp>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AA718D6-72F6-4D5C-88A6-CCDBB202052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
        <p:nvSpPr>
          <p:cNvPr id="4" name="Rectangle 3">
            <a:extLst>
              <a:ext uri="{FF2B5EF4-FFF2-40B4-BE49-F238E27FC236}">
                <a16:creationId xmlns:a16="http://schemas.microsoft.com/office/drawing/2014/main" id="{1E9D3E4B-9AEC-401A-A996-125D7BD01516}"/>
              </a:ext>
            </a:extLst>
          </p:cNvPr>
          <p:cNvSpPr/>
          <p:nvPr/>
        </p:nvSpPr>
        <p:spPr>
          <a:xfrm>
            <a:off x="457199" y="2057400"/>
            <a:ext cx="8382000" cy="4339650"/>
          </a:xfrm>
          <a:prstGeom prst="rect">
            <a:avLst/>
          </a:prstGeom>
        </p:spPr>
        <p:txBody>
          <a:bodyPr wrap="square">
            <a:spAutoFit/>
          </a:bodyPr>
          <a:lstStyle/>
          <a:p>
            <a:r>
              <a:rPr lang="en-US" sz="2000" dirty="0"/>
              <a:t>The Fellows Program formally recognizes significant contributions to the cyber community, cyber profession, ISSA leadership and sustained ISSA membership. The elite status of Distinguished Fellow designation is limited to only 1% of ISSA members and Fellow status is limited to 2% of the ISSA membership.</a:t>
            </a:r>
            <a:endParaRPr lang="en-US" sz="2000" b="1" dirty="0"/>
          </a:p>
          <a:p>
            <a:endParaRPr lang="en-US" sz="2000" dirty="0"/>
          </a:p>
          <a:p>
            <a:r>
              <a:rPr lang="en-US" sz="2000" dirty="0"/>
              <a:t>Nominations and applications are received on an annual cycle. The 2019 Fellows Cycle is now open and nominations and applications will be accepted through June 16, 2019.  Following the application period, there will be a ten-week applicant review period by the independent Fellows Committee. The committee will provide a slate of qualified applicants to the ISSA Board of Directors for consideration of being inducted into the Fellows program. The newly selected Distinguished Fellows and Fellows will be initiated at the 2019 ISSA International Conference.   </a:t>
            </a:r>
          </a:p>
          <a:p>
            <a:endParaRPr lang="en-US" sz="1600" dirty="0"/>
          </a:p>
          <a:p>
            <a:endParaRPr lang="en-US"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6646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219200"/>
            <a:ext cx="8534399" cy="769441"/>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Qualifications</a:t>
            </a:r>
            <a:endParaRPr lang="en-US" sz="600" b="1" dirty="0">
              <a:latin typeface="Arial" panose="020B0604020202020204" pitchFamily="34" charset="0"/>
              <a:cs typeface="Arial" panose="020B0604020202020204" pitchFamily="34" charset="0"/>
            </a:endParaRPr>
          </a:p>
          <a:p>
            <a:pPr algn="ctr"/>
            <a:endParaRPr lang="en-US" sz="1600" dirty="0"/>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AA718D6-72F6-4D5C-88A6-CCDBB202052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
        <p:nvSpPr>
          <p:cNvPr id="4" name="Rectangle 3">
            <a:extLst>
              <a:ext uri="{FF2B5EF4-FFF2-40B4-BE49-F238E27FC236}">
                <a16:creationId xmlns:a16="http://schemas.microsoft.com/office/drawing/2014/main" id="{1E9D3E4B-9AEC-401A-A996-125D7BD01516}"/>
              </a:ext>
            </a:extLst>
          </p:cNvPr>
          <p:cNvSpPr/>
          <p:nvPr/>
        </p:nvSpPr>
        <p:spPr>
          <a:xfrm>
            <a:off x="457199" y="1828800"/>
            <a:ext cx="8382000" cy="5416868"/>
          </a:xfrm>
          <a:prstGeom prst="rect">
            <a:avLst/>
          </a:prstGeom>
        </p:spPr>
        <p:txBody>
          <a:bodyPr wrap="square">
            <a:spAutoFit/>
          </a:bodyPr>
          <a:lstStyle/>
          <a:p>
            <a:r>
              <a:rPr lang="en-US" sz="1050" b="1" dirty="0"/>
              <a:t>Senior Member:</a:t>
            </a:r>
          </a:p>
          <a:p>
            <a:r>
              <a:rPr lang="en-US" sz="1050" dirty="0"/>
              <a:t>5 years of ISSA membership</a:t>
            </a:r>
          </a:p>
          <a:p>
            <a:r>
              <a:rPr lang="en-US" sz="1050" dirty="0"/>
              <a:t>10 years relevant professional experience</a:t>
            </a:r>
          </a:p>
          <a:p>
            <a:r>
              <a:rPr lang="en-US" sz="1050" dirty="0"/>
              <a:t>All Senior Member applications require an endorsement from their home chapter to qualify. </a:t>
            </a:r>
            <a:r>
              <a:rPr lang="en-US" sz="1050" b="1" dirty="0"/>
              <a:t>Senior Member candidates are responsible for soliciting an endorsement for their application.</a:t>
            </a:r>
            <a:endParaRPr lang="en-US" sz="1050" dirty="0"/>
          </a:p>
          <a:p>
            <a:r>
              <a:rPr lang="en-US" sz="1050" dirty="0"/>
              <a:t>For your convenience, please feel free to use this </a:t>
            </a:r>
            <a:r>
              <a:rPr lang="en-US" sz="1050" b="1" dirty="0">
                <a:hlinkClick r:id="rId4"/>
              </a:rPr>
              <a:t>Senior Member Application Check-list</a:t>
            </a:r>
            <a:r>
              <a:rPr lang="en-US" sz="1050" dirty="0"/>
              <a:t> to confirm eligibility and completion of application</a:t>
            </a:r>
          </a:p>
          <a:p>
            <a:endParaRPr lang="en-US" sz="1050" dirty="0"/>
          </a:p>
          <a:p>
            <a:r>
              <a:rPr lang="en-US" sz="1050" b="1" dirty="0"/>
              <a:t>Fellow Qualifications</a:t>
            </a:r>
          </a:p>
          <a:p>
            <a:r>
              <a:rPr lang="en-US" sz="1050" dirty="0"/>
              <a:t>8 years of association membership</a:t>
            </a:r>
          </a:p>
          <a:p>
            <a:r>
              <a:rPr lang="en-US" sz="1050" dirty="0"/>
              <a:t>12 person-years of relevant professional experience</a:t>
            </a:r>
          </a:p>
          <a:p>
            <a:r>
              <a:rPr lang="en-US" sz="1050" dirty="0"/>
              <a:t>3 years of volunteer leadership in the association</a:t>
            </a:r>
          </a:p>
          <a:p>
            <a:r>
              <a:rPr lang="en-US" sz="1050" dirty="0"/>
              <a:t>5 years of significant performance in the profession such as substantial job responsibilities in leading a team or project, performing research with some measure of success or faculty developing and teaching courses</a:t>
            </a:r>
          </a:p>
          <a:p>
            <a:r>
              <a:rPr lang="en-US" sz="1050" dirty="0"/>
              <a:t>All Fellow applications require a nomination to qualify. </a:t>
            </a:r>
            <a:r>
              <a:rPr lang="en-US" sz="1050" b="1" dirty="0"/>
              <a:t>Fellow candidates are responsible for soliciting a nomination for their application.</a:t>
            </a:r>
            <a:endParaRPr lang="en-US" sz="1050" dirty="0"/>
          </a:p>
          <a:p>
            <a:r>
              <a:rPr lang="en-US" sz="1050" dirty="0"/>
              <a:t>For your convenience, please feel free to use this </a:t>
            </a:r>
            <a:r>
              <a:rPr lang="en-US" sz="1050" b="1" dirty="0">
                <a:hlinkClick r:id="rId5"/>
              </a:rPr>
              <a:t>Fellow Application Check-list</a:t>
            </a:r>
            <a:r>
              <a:rPr lang="en-US" sz="1050" dirty="0">
                <a:hlinkClick r:id="rId5"/>
              </a:rPr>
              <a:t> </a:t>
            </a:r>
            <a:r>
              <a:rPr lang="en-US" sz="1050" dirty="0"/>
              <a:t>to confirm eligibility and completion of application</a:t>
            </a:r>
          </a:p>
          <a:p>
            <a:endParaRPr lang="en-US" sz="1050" dirty="0"/>
          </a:p>
          <a:p>
            <a:r>
              <a:rPr lang="en-US" sz="1050" b="1" dirty="0"/>
              <a:t>Distinguished Fellow Qualifications</a:t>
            </a:r>
          </a:p>
          <a:p>
            <a:r>
              <a:rPr lang="en-US" sz="1050" dirty="0"/>
              <a:t>12 years association membership</a:t>
            </a:r>
          </a:p>
          <a:p>
            <a:r>
              <a:rPr lang="en-US" sz="1050" dirty="0"/>
              <a:t>16 person-years of relevant professional experience</a:t>
            </a:r>
          </a:p>
          <a:p>
            <a:r>
              <a:rPr lang="en-US" sz="1050" dirty="0"/>
              <a:t>5 years of sustained volunteer leadership in the association</a:t>
            </a:r>
          </a:p>
          <a:p>
            <a:r>
              <a:rPr lang="en-US" sz="1050" dirty="0"/>
              <a:t>10 years of documented exceptional service to the security community and a significant contribution to security posture or capability</a:t>
            </a:r>
          </a:p>
          <a:p>
            <a:r>
              <a:rPr lang="en-US" sz="1050" dirty="0"/>
              <a:t>All Distinguished Fellow applications require a nomination to qualify. </a:t>
            </a:r>
            <a:r>
              <a:rPr lang="en-US" sz="1050" b="1" dirty="0"/>
              <a:t>Distinguished Fellow candidates are responsible for soliciting a nomination for their application.</a:t>
            </a:r>
            <a:endParaRPr lang="en-US" sz="1050" dirty="0"/>
          </a:p>
          <a:p>
            <a:r>
              <a:rPr lang="en-US" sz="1050" dirty="0"/>
              <a:t>For your convenience, please feel free to use this </a:t>
            </a:r>
            <a:r>
              <a:rPr lang="en-US" sz="1050" b="1" dirty="0">
                <a:hlinkClick r:id="rId6"/>
              </a:rPr>
              <a:t>Distinguished Fellow Application Check-list</a:t>
            </a:r>
            <a:r>
              <a:rPr lang="en-US" sz="1050" dirty="0"/>
              <a:t> to confirm eligibility and completion of application</a:t>
            </a:r>
          </a:p>
          <a:p>
            <a:endParaRPr lang="en-US" sz="1200" dirty="0"/>
          </a:p>
          <a:p>
            <a:endParaRPr lang="en-US" sz="1400" dirty="0"/>
          </a:p>
          <a:p>
            <a:r>
              <a:rPr lang="en-US" sz="2000" dirty="0"/>
              <a:t> </a:t>
            </a:r>
          </a:p>
          <a:p>
            <a:endParaRPr lang="en-US" sz="1600" dirty="0"/>
          </a:p>
          <a:p>
            <a:endParaRPr lang="en-US"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22757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89677" y="1796058"/>
            <a:ext cx="5764656" cy="3385542"/>
          </a:xfrm>
          <a:prstGeom prst="rect">
            <a:avLst/>
          </a:prstGeom>
          <a:noFill/>
        </p:spPr>
        <p:txBody>
          <a:bodyPr wrap="none" rtlCol="0">
            <a:spAutoFit/>
          </a:bodyPr>
          <a:lstStyle/>
          <a:p>
            <a:pPr algn="ctr"/>
            <a:r>
              <a:rPr lang="en-US" sz="2800" b="1" u="sng" dirty="0">
                <a:latin typeface="Arial" panose="020B0604020202020204" pitchFamily="34" charset="0"/>
                <a:cs typeface="Arial" panose="020B0604020202020204" pitchFamily="34" charset="0"/>
              </a:rPr>
              <a:t>Spring 2019 CISSP Study Group</a:t>
            </a:r>
          </a:p>
          <a:p>
            <a:endParaRPr lang="en-US" sz="1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Start: February 19, 2019</a:t>
            </a:r>
          </a:p>
          <a:p>
            <a:pPr algn="ctr"/>
            <a:r>
              <a:rPr lang="en-US" sz="2800" b="1" dirty="0">
                <a:latin typeface="Arial" panose="020B0604020202020204" pitchFamily="34" charset="0"/>
                <a:cs typeface="Arial" panose="020B0604020202020204" pitchFamily="34" charset="0"/>
              </a:rPr>
              <a:t>End: May 21, 2019</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Review and Practice Exam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14 Sessions Total</a:t>
            </a: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12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4E8CEDD-59AE-47A9-929E-86107FE86D90}"/>
              </a:ext>
            </a:extLst>
          </p:cNvPr>
          <p:cNvSpPr txBox="1">
            <a:spLocks noChangeArrowheads="1"/>
          </p:cNvSpPr>
          <p:nvPr/>
        </p:nvSpPr>
        <p:spPr>
          <a:xfrm>
            <a:off x="685800" y="6096000"/>
            <a:ext cx="5505450" cy="609600"/>
          </a:xfrm>
          <a:prstGeom prst="rect">
            <a:avLst/>
          </a:prstGeom>
        </p:spPr>
        <p:txBody>
          <a:bodyPr vert="horz" anchor="b"/>
          <a:lstStyle/>
          <a:p>
            <a:pPr lvl="0" algn="ctr">
              <a:defRPr/>
            </a:pPr>
            <a:r>
              <a:rPr lang="en-US" sz="1200" b="1" dirty="0">
                <a:solidFill>
                  <a:schemeClr val="bg1"/>
                </a:solidFill>
                <a:latin typeface="Times New Roman" pitchFamily="18" charset="0"/>
                <a:ea typeface="ＭＳ Ｐゴシック"/>
                <a:cs typeface="ＭＳ Ｐゴシック"/>
              </a:rPr>
              <a:t>Central Maryland Chapter Sponsors: </a:t>
            </a:r>
          </a:p>
          <a:p>
            <a:pPr algn="ctr"/>
            <a:r>
              <a:rPr lang="en-US" sz="1200" dirty="0">
                <a:solidFill>
                  <a:srgbClr val="FF0000"/>
                </a:solidFill>
              </a:rPr>
              <a:t>Cybrary, Inc., </a:t>
            </a:r>
            <a:r>
              <a:rPr lang="en-US" sz="1200" dirty="0" err="1">
                <a:solidFill>
                  <a:srgbClr val="FF0000"/>
                </a:solidFill>
              </a:rPr>
              <a:t>Zscaler</a:t>
            </a:r>
            <a:r>
              <a:rPr lang="en-US" sz="1200" dirty="0">
                <a:solidFill>
                  <a:srgbClr val="FF0000"/>
                </a:solidFill>
              </a:rPr>
              <a:t>, </a:t>
            </a:r>
            <a:r>
              <a:rPr lang="en-US" sz="1200" dirty="0">
                <a:solidFill>
                  <a:schemeClr val="bg1"/>
                </a:solidFill>
              </a:rPr>
              <a:t>Clearswift, LogRhythm, Parsons Cyber, </a:t>
            </a:r>
          </a:p>
          <a:p>
            <a:pPr algn="ctr"/>
            <a:r>
              <a:rPr lang="en-US" sz="1200" dirty="0">
                <a:solidFill>
                  <a:schemeClr val="bg1"/>
                </a:solidFill>
              </a:rPr>
              <a:t>Phoenix TS, Tenable Network Security</a:t>
            </a:r>
          </a:p>
        </p:txBody>
      </p:sp>
    </p:spTree>
    <p:extLst>
      <p:ext uri="{BB962C8B-B14F-4D97-AF65-F5344CB8AC3E}">
        <p14:creationId xmlns:p14="http://schemas.microsoft.com/office/powerpoint/2010/main" val="755972725"/>
      </p:ext>
    </p:extLst>
  </p:cSld>
  <p:clrMapOvr>
    <a:masterClrMapping/>
  </p:clrMapOvr>
</p:sld>
</file>

<file path=ppt/theme/theme1.xml><?xml version="1.0" encoding="utf-8"?>
<a:theme xmlns:a="http://schemas.openxmlformats.org/drawingml/2006/main" name="ISSA PPT Template - Sept 2010">
  <a:themeElements>
    <a:clrScheme name="ISSA Color Theme">
      <a:dk1>
        <a:srgbClr val="000000"/>
      </a:dk1>
      <a:lt1>
        <a:srgbClr val="FFFFFF"/>
      </a:lt1>
      <a:dk2>
        <a:srgbClr val="0F4A71"/>
      </a:dk2>
      <a:lt2>
        <a:srgbClr val="FFFFFF"/>
      </a:lt2>
      <a:accent1>
        <a:srgbClr val="D2901C"/>
      </a:accent1>
      <a:accent2>
        <a:srgbClr val="B5432F"/>
      </a:accent2>
      <a:accent3>
        <a:srgbClr val="FFFFFF"/>
      </a:accent3>
      <a:accent4>
        <a:srgbClr val="000000"/>
      </a:accent4>
      <a:accent5>
        <a:srgbClr val="3B7B59"/>
      </a:accent5>
      <a:accent6>
        <a:srgbClr val="4B3E8B"/>
      </a:accent6>
      <a:hlink>
        <a:srgbClr val="E0C108"/>
      </a:hlink>
      <a:folHlink>
        <a:srgbClr val="7CB7D9"/>
      </a:folHlink>
    </a:clrScheme>
    <a:fontScheme name="EYC - specia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EYC - specia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YC - speci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YC - specia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YC - specia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YC - specia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YC - specia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YC - specia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9FBE7F45AFCD4A987161334F4E4DAD" ma:contentTypeVersion="0" ma:contentTypeDescription="Create a new document." ma:contentTypeScope="" ma:versionID="68ad7b14640a202bd982ad13f138a775">
  <xsd:schema xmlns:xsd="http://www.w3.org/2001/XMLSchema" xmlns:xs="http://www.w3.org/2001/XMLSchema" xmlns:p="http://schemas.microsoft.com/office/2006/metadata/properties" targetNamespace="http://schemas.microsoft.com/office/2006/metadata/properties" ma:root="true" ma:fieldsID="5da0bab1e00c84e9291a2a9b340ddb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76C838-B4C1-4438-BE6F-04FFB45FDD5E}">
  <ds:schemaRefs>
    <ds:schemaRef ds:uri="http://schemas.microsoft.com/sharepoint/v3/contenttype/forms"/>
  </ds:schemaRefs>
</ds:datastoreItem>
</file>

<file path=customXml/itemProps2.xml><?xml version="1.0" encoding="utf-8"?>
<ds:datastoreItem xmlns:ds="http://schemas.openxmlformats.org/officeDocument/2006/customXml" ds:itemID="{2C1CF7CC-BCCF-4C7F-ACA3-07BF2DBCE3A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E1A5D04-98FA-4425-8DB8-994C94F98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1293</Words>
  <Application>Microsoft Office PowerPoint</Application>
  <PresentationFormat>On-screen Show (4:3)</PresentationFormat>
  <Paragraphs>153</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Hind</vt:lpstr>
      <vt:lpstr>Times New Roman</vt:lpstr>
      <vt:lpstr>Trebuchet MS</vt:lpstr>
      <vt:lpstr>Verdana</vt:lpstr>
      <vt:lpstr>Wingdings</vt:lpstr>
      <vt:lpstr>ISSA PPT Template - Sept 2010</vt:lpstr>
      <vt:lpstr>PowerPoint Presentation</vt:lpstr>
      <vt:lpstr>Agenda / Announcements</vt:lpstr>
      <vt:lpstr>PowerPoint Presentation</vt:lpstr>
      <vt:lpstr>PowerPoint Presentation</vt:lpstr>
      <vt:lpstr>Central Maryland Chapter Sponsors</vt:lpstr>
      <vt:lpstr>PowerPoint Presentation</vt:lpstr>
      <vt:lpstr>PowerPoint Presentation</vt:lpstr>
      <vt:lpstr>PowerPoint Presentation</vt:lpstr>
      <vt:lpstr>PowerPoint Presentation</vt:lpstr>
      <vt:lpstr>PowerPoint Presentation</vt:lpstr>
      <vt:lpstr>PowerPoint Presentation</vt:lpstr>
      <vt:lpstr>ISSA 2017-2018 Meetings and Events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2010-09-07T15:38:43Z</dcterms:created>
  <dcterms:modified xsi:type="dcterms:W3CDTF">2019-01-21T02:28:54Z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0x010100A29FBE7F45AFCD4A987161334F4E4DAD</vt:lpwstr>
  </property>
</Properties>
</file>