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0"/>
  </p:notesMasterIdLst>
  <p:sldIdLst>
    <p:sldId id="256" r:id="rId3"/>
    <p:sldId id="413" r:id="rId4"/>
    <p:sldId id="414" r:id="rId5"/>
    <p:sldId id="415" r:id="rId6"/>
    <p:sldId id="416" r:id="rId7"/>
    <p:sldId id="417" r:id="rId8"/>
    <p:sldId id="418" r:id="rId9"/>
    <p:sldId id="419" r:id="rId10"/>
    <p:sldId id="441" r:id="rId11"/>
    <p:sldId id="442" r:id="rId12"/>
    <p:sldId id="443" r:id="rId13"/>
    <p:sldId id="446" r:id="rId14"/>
    <p:sldId id="447" r:id="rId15"/>
    <p:sldId id="420" r:id="rId16"/>
    <p:sldId id="421" r:id="rId17"/>
    <p:sldId id="422" r:id="rId18"/>
    <p:sldId id="423" r:id="rId19"/>
    <p:sldId id="424" r:id="rId20"/>
    <p:sldId id="425" r:id="rId21"/>
    <p:sldId id="426" r:id="rId22"/>
    <p:sldId id="427" r:id="rId23"/>
    <p:sldId id="428" r:id="rId24"/>
    <p:sldId id="429" r:id="rId25"/>
    <p:sldId id="430" r:id="rId26"/>
    <p:sldId id="431" r:id="rId27"/>
    <p:sldId id="432" r:id="rId28"/>
    <p:sldId id="433" r:id="rId29"/>
    <p:sldId id="434" r:id="rId30"/>
    <p:sldId id="435" r:id="rId31"/>
    <p:sldId id="448" r:id="rId32"/>
    <p:sldId id="451" r:id="rId33"/>
    <p:sldId id="452" r:id="rId34"/>
    <p:sldId id="450" r:id="rId35"/>
    <p:sldId id="449" r:id="rId36"/>
    <p:sldId id="438" r:id="rId37"/>
    <p:sldId id="440" r:id="rId38"/>
    <p:sldId id="30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ra Winkler" initials="I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2D7F"/>
    <a:srgbClr val="973FAF"/>
    <a:srgbClr val="85389A"/>
    <a:srgbClr val="6F2E80"/>
    <a:srgbClr val="DFBEE8"/>
    <a:srgbClr val="702E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>
      <p:cViewPr varScale="1">
        <p:scale>
          <a:sx n="61" d="100"/>
          <a:sy n="61" d="100"/>
        </p:scale>
        <p:origin x="-11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01C43-5AD2-0C4A-83CF-616EE531974A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C4544-029F-384A-9AF6-A6EA8E296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0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817F-9868-40D0-BDC2-8CC9B8AAB06B}" type="datetimeFigureOut">
              <a:rPr lang="en-US" smtClean="0"/>
              <a:t>12/18/18</a:t>
            </a:fld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024238-694C-4C5B-A86C-5C9A30ADDD1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817F-9868-40D0-BDC2-8CC9B8AAB06B}" type="datetimeFigureOut">
              <a:rPr lang="en-US" smtClean="0"/>
              <a:t>12/18/18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4238-694C-4C5B-A86C-5C9A30ADDD1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817F-9868-40D0-BDC2-8CC9B8AAB06B}" type="datetimeFigureOut">
              <a:rPr lang="en-US" smtClean="0"/>
              <a:t>12/18/18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4238-694C-4C5B-A86C-5C9A30ADDD1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rsa-conf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80975"/>
            <a:ext cx="338296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66807" y="1809614"/>
            <a:ext cx="4439245" cy="1623598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4000" b="0" i="0">
                <a:solidFill>
                  <a:schemeClr val="tx1"/>
                </a:solidFill>
                <a:latin typeface="Myriad Pro Cond"/>
                <a:cs typeface="Myriad Pro Con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001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966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966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966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966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966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966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966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FD817F-9868-40D0-BDC2-8CC9B8AAB06B}" type="datetimeFigureOut">
              <a:rPr lang="en-US" smtClean="0"/>
              <a:t>12/18/18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024238-694C-4C5B-A86C-5C9A30ADDD1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966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966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966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966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966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966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9669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9669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966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671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817F-9868-40D0-BDC2-8CC9B8AAB06B}" type="datetimeFigureOut">
              <a:rPr lang="en-US" smtClean="0"/>
              <a:t>12/18/18</a:t>
            </a:fld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024238-694C-4C5B-A86C-5C9A30ADDD1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671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671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6715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671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671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6715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671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6715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671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671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7FD817F-9868-40D0-BDC2-8CC9B8AAB06B}" type="datetimeFigureOut">
              <a:rPr lang="en-US" smtClean="0"/>
              <a:t>12/18/18</a:t>
            </a:fld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024238-694C-4C5B-A86C-5C9A30ADDD1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6715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6715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6715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671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671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6715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6715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me artwork large for section divide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65" b="11509"/>
          <a:stretch/>
        </p:blipFill>
        <p:spPr>
          <a:xfrm>
            <a:off x="2127250" y="-668352"/>
            <a:ext cx="7040880" cy="754684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50534" y="3268134"/>
            <a:ext cx="5068133" cy="3155247"/>
          </a:xfrm>
        </p:spPr>
        <p:txBody>
          <a:bodyPr anchor="ctr" anchorCtr="0">
            <a:normAutofit/>
          </a:bodyPr>
          <a:lstStyle>
            <a:lvl1pPr algn="l">
              <a:lnSpc>
                <a:spcPts val="3000"/>
              </a:lnSpc>
              <a:defRPr sz="2800" b="1" i="0" baseline="0">
                <a:solidFill>
                  <a:srgbClr val="017E8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Sub-section Title</a:t>
            </a:r>
            <a:endParaRPr lang="en-US" dirty="0"/>
          </a:p>
        </p:txBody>
      </p:sp>
      <p:pic>
        <p:nvPicPr>
          <p:cNvPr id="18" name="Picture 17" descr="RSAC 2015 logo for speaker template.eps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598171"/>
            <a:ext cx="3556000" cy="76200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8568558" y="4336409"/>
            <a:ext cx="45749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000" spc="-100" dirty="0" smtClean="0">
                <a:solidFill>
                  <a:srgbClr val="466368"/>
                </a:solidFill>
                <a:latin typeface="Arial"/>
                <a:cs typeface="Arial"/>
              </a:rPr>
              <a:t>#RSAC</a:t>
            </a:r>
            <a:endParaRPr lang="en-US" sz="1000" spc="-100" dirty="0">
              <a:solidFill>
                <a:srgbClr val="466368"/>
              </a:solidFill>
              <a:latin typeface="Arial"/>
              <a:cs typeface="Arial"/>
            </a:endParaRPr>
          </a:p>
        </p:txBody>
      </p:sp>
      <p:pic>
        <p:nvPicPr>
          <p:cNvPr id="25" name="Picture 24" descr="twitter bir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073" y="4321826"/>
            <a:ext cx="195273" cy="20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42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8011-C755-314B-868E-BDED842E35F7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873C-9644-AA44-9496-98C7F8755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999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i="0">
                <a:solidFill>
                  <a:srgbClr val="702E81"/>
                </a:solidFill>
                <a:latin typeface="Garamond"/>
                <a:cs typeface="Garamo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8011-C755-314B-868E-BDED842E35F7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873C-9644-AA44-9496-98C7F8755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1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7FD817F-9868-40D0-BDC2-8CC9B8AAB06B}" type="datetimeFigureOut">
              <a:rPr lang="en-US" smtClean="0"/>
              <a:t>12/18/18</a:t>
            </a:fld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024238-694C-4C5B-A86C-5C9A30ADDD1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8011-C755-314B-868E-BDED842E35F7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873C-9644-AA44-9496-98C7F8755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388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8011-C755-314B-868E-BDED842E35F7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873C-9644-AA44-9496-98C7F8755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981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8011-C755-314B-868E-BDED842E35F7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873C-9644-AA44-9496-98C7F8755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71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8011-C755-314B-868E-BDED842E35F7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873C-9644-AA44-9496-98C7F8755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20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8011-C755-314B-868E-BDED842E35F7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873C-9644-AA44-9496-98C7F8755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252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8011-C755-314B-868E-BDED842E35F7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873C-9644-AA44-9496-98C7F8755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009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8011-C755-314B-868E-BDED842E35F7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873C-9644-AA44-9496-98C7F8755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904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8011-C755-314B-868E-BDED842E35F7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873C-9644-AA44-9496-98C7F8755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201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C8011-C755-314B-868E-BDED842E35F7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E873C-9644-AA44-9496-98C7F8755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220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608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817F-9868-40D0-BDC2-8CC9B8AAB06B}" type="datetimeFigureOut">
              <a:rPr lang="en-US" smtClean="0"/>
              <a:t>12/18/18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024238-694C-4C5B-A86C-5C9A30ADDD1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6089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6089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6089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6089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6089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lain blu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84"/>
          <a:stretch>
            <a:fillRect/>
          </a:stretch>
        </p:blipFill>
        <p:spPr bwMode="auto">
          <a:xfrm>
            <a:off x="0" y="6137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hite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6423025"/>
            <a:ext cx="19700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-17463" y="771525"/>
            <a:ext cx="676276" cy="0"/>
          </a:xfrm>
          <a:prstGeom prst="line">
            <a:avLst/>
          </a:prstGeom>
          <a:ln>
            <a:solidFill>
              <a:srgbClr val="00B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SM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6207125"/>
            <a:ext cx="9794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12CDF8"/>
              </a:buClr>
              <a:buFont typeface="Courier New"/>
              <a:buChar char="►"/>
              <a:defRPr sz="2400">
                <a:latin typeface="Myriad Pro"/>
                <a:cs typeface="Myriad Pro"/>
              </a:defRPr>
            </a:lvl1pPr>
            <a:lvl2pPr marL="742950" indent="-285750">
              <a:buClr>
                <a:srgbClr val="12CDF8"/>
              </a:buClr>
              <a:buFont typeface="Courier New"/>
              <a:buChar char="►"/>
              <a:defRPr sz="2000">
                <a:latin typeface="Myriad Pro"/>
                <a:cs typeface="Myriad Pro"/>
              </a:defRPr>
            </a:lvl2pPr>
            <a:lvl3pPr marL="1143000" indent="-228600">
              <a:buClr>
                <a:srgbClr val="12CDF8"/>
              </a:buClr>
              <a:buFont typeface="Courier New"/>
              <a:buChar char="►"/>
              <a:defRPr sz="1800" baseline="0">
                <a:latin typeface="Myriad Pro"/>
                <a:cs typeface="Myriad Pro"/>
              </a:defRPr>
            </a:lvl3pPr>
            <a:lvl4pPr marL="16002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4pPr>
            <a:lvl5pPr marL="2057400" indent="-228600">
              <a:buClr>
                <a:srgbClr val="12CDF8"/>
              </a:buClr>
              <a:buFont typeface="Courier New"/>
              <a:buChar char="►"/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48898" y="378054"/>
            <a:ext cx="7254875" cy="8651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Myriad Pro Cond"/>
                <a:cs typeface="Myriad Pro Con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60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817F-9868-40D0-BDC2-8CC9B8AAB06B}" type="datetimeFigureOut">
              <a:rPr lang="en-US" smtClean="0"/>
              <a:t>12/18/18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024238-694C-4C5B-A86C-5C9A30ADDD1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7FD817F-9868-40D0-BDC2-8CC9B8AAB06B}" type="datetimeFigureOut">
              <a:rPr lang="en-US" smtClean="0"/>
              <a:t>12/18/18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024238-694C-4C5B-A86C-5C9A30ADDD1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FD817F-9868-40D0-BDC2-8CC9B8AAB06B}" type="datetimeFigureOut">
              <a:rPr lang="en-US" smtClean="0"/>
              <a:t>12/18/18</a:t>
            </a:fld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024238-694C-4C5B-A86C-5C9A30ADDD1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theme" Target="../theme/theme1.xml"/><Relationship Id="rId49" Type="http://schemas.openxmlformats.org/officeDocument/2006/relationships/image" Target="../media/image2.jpg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20" Type="http://schemas.openxmlformats.org/officeDocument/2006/relationships/image" Target="../media/image2.jpg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5.xml"/><Relationship Id="rId19" Type="http://schemas.openxmlformats.org/officeDocument/2006/relationships/theme" Target="../theme/theme2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8410574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8410574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  <a:p>
            <a:pPr lvl="5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97FD817F-9868-40D0-BDC2-8CC9B8AAB06B}" type="datetimeFigureOut">
              <a:rPr lang="en-US" smtClean="0"/>
              <a:t>12/18/18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CE024238-694C-4C5B-A86C-5C9A30ADDD17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  <p:sldLayoutId id="2147483686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  <p:sldLayoutId id="2147483714" r:id="rId39"/>
    <p:sldLayoutId id="2147483715" r:id="rId40"/>
    <p:sldLayoutId id="2147483716" r:id="rId41"/>
    <p:sldLayoutId id="2147483717" r:id="rId42"/>
    <p:sldLayoutId id="2147483718" r:id="rId43"/>
    <p:sldLayoutId id="2147483719" r:id="rId44"/>
    <p:sldLayoutId id="2147483720" r:id="rId45"/>
    <p:sldLayoutId id="2147483721" r:id="rId46"/>
    <p:sldLayoutId id="2147483729" r:id="rId47"/>
  </p:sldLayoutIdLst>
  <p:txStyles>
    <p:titleStyle>
      <a:lvl1pPr algn="l" defTabSz="914400" rtl="0" eaLnBrk="1" latinLnBrk="0" hangingPunct="1">
        <a:spcBef>
          <a:spcPts val="400"/>
        </a:spcBef>
        <a:buNone/>
        <a:defRPr sz="4000" b="1" i="0" kern="1200" cap="none" spc="0" baseline="0">
          <a:solidFill>
            <a:srgbClr val="702E81"/>
          </a:solidFill>
          <a:latin typeface="Garamond"/>
          <a:ea typeface="+mj-ea"/>
          <a:cs typeface="Garamond"/>
        </a:defRPr>
      </a:lvl1pPr>
    </p:titleStyle>
    <p:bodyStyle>
      <a:lvl1pPr marL="285750" indent="-28575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/>
        <a:buChar char="•"/>
        <a:defRPr sz="3200" b="0" i="0" kern="1200" cap="none" spc="30" baseline="0">
          <a:solidFill>
            <a:schemeClr val="bg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C8011-C755-314B-868E-BDED842E35F7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E873C-9644-AA44-9496-98C7F8755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3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2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ira.winkler" TargetMode="External"/><Relationship Id="rId4" Type="http://schemas.openxmlformats.org/officeDocument/2006/relationships/hyperlink" Target="http://www.linkedin.com/in/irawinkler" TargetMode="External"/><Relationship Id="rId5" Type="http://schemas.openxmlformats.org/officeDocument/2006/relationships/hyperlink" Target="http://www.securementem.com" TargetMode="External"/><Relationship Id="rId1" Type="http://schemas.openxmlformats.org/officeDocument/2006/relationships/slideLayout" Target="../slideLayouts/slideLayout49.xml"/><Relationship Id="rId2" Type="http://schemas.openxmlformats.org/officeDocument/2006/relationships/hyperlink" Target="mailto:Ira@isag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702E81"/>
            </a:gs>
            <a:gs pos="73000">
              <a:schemeClr val="tx1"/>
            </a:gs>
          </a:gsLst>
          <a:lin ang="166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8077200" cy="10668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Creating a Human Security Officer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802716"/>
            <a:ext cx="4724400" cy="245508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62600" y="5486400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Ira Winkler, CISSP</a:t>
            </a:r>
          </a:p>
          <a:p>
            <a:r>
              <a:rPr lang="en-US" sz="2000" dirty="0" smtClean="0"/>
              <a:t>ira@securementem.com</a:t>
            </a:r>
          </a:p>
          <a:p>
            <a:r>
              <a:rPr lang="en-US" sz="2000" dirty="0" smtClean="0"/>
              <a:t>+1-443-603-0200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302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Adversary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Target identification</a:t>
            </a:r>
          </a:p>
          <a:p>
            <a:r>
              <a:rPr lang="en-US" dirty="0" smtClean="0"/>
              <a:t>Force dispatch to target</a:t>
            </a:r>
          </a:p>
          <a:p>
            <a:r>
              <a:rPr lang="en-US" dirty="0" smtClean="0"/>
              <a:t>Decision and order attack</a:t>
            </a:r>
          </a:p>
          <a:p>
            <a:r>
              <a:rPr lang="en-US" dirty="0" smtClean="0"/>
              <a:t>Destruction of target</a:t>
            </a:r>
          </a:p>
          <a:p>
            <a:pPr lvl="1"/>
            <a:r>
              <a:rPr lang="en-US" dirty="0" smtClean="0"/>
              <a:t>Can include capture of information</a:t>
            </a:r>
          </a:p>
          <a:p>
            <a:pPr lvl="1"/>
            <a:r>
              <a:rPr lang="en-US" dirty="0" smtClean="0"/>
              <a:t>Destruction or infiltration of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629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Human as a Choice Vector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attackers target humans as one potential vector of many</a:t>
            </a:r>
          </a:p>
          <a:p>
            <a:r>
              <a:rPr lang="en-US" dirty="0" smtClean="0"/>
              <a:t>Became a vector of choice</a:t>
            </a:r>
          </a:p>
          <a:p>
            <a:r>
              <a:rPr lang="en-US" dirty="0" smtClean="0"/>
              <a:t>Poor awareness</a:t>
            </a:r>
          </a:p>
          <a:p>
            <a:r>
              <a:rPr lang="en-US" dirty="0" smtClean="0"/>
              <a:t>Poor controls around the human</a:t>
            </a:r>
          </a:p>
          <a:p>
            <a:r>
              <a:rPr lang="en-US" dirty="0" smtClean="0"/>
              <a:t>Assume the organization has already been targeted, then the determine which people to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730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Destruction of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Execution of actions</a:t>
            </a:r>
          </a:p>
          <a:p>
            <a:r>
              <a:rPr lang="en-US" dirty="0" smtClean="0"/>
              <a:t>Collect information</a:t>
            </a:r>
          </a:p>
          <a:p>
            <a:r>
              <a:rPr lang="en-US" dirty="0" smtClean="0"/>
              <a:t>Destroy information</a:t>
            </a:r>
          </a:p>
          <a:p>
            <a:r>
              <a:rPr lang="en-US" dirty="0" err="1" smtClean="0"/>
              <a:t>Ransomware</a:t>
            </a:r>
            <a:endParaRPr lang="en-US" dirty="0"/>
          </a:p>
          <a:p>
            <a:r>
              <a:rPr lang="en-US" dirty="0" smtClean="0"/>
              <a:t>Implant listening devices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718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Each Attack has Own Kill Chain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Physical attacks use different methods and have different prevention, detection, and reaction strategies</a:t>
            </a:r>
          </a:p>
          <a:p>
            <a:r>
              <a:rPr lang="en-US" dirty="0" smtClean="0"/>
              <a:t>Policies, procedures, and guidelines must be identified for Protection, Detection, and Reaction </a:t>
            </a:r>
          </a:p>
          <a:p>
            <a:r>
              <a:rPr lang="en-US" dirty="0" smtClean="0"/>
              <a:t>Technology must be implemented as appropriate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25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 Phases of The Phishing Kill Chain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1241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There are 10 opportunities to stop phishing attacks</a:t>
            </a:r>
          </a:p>
          <a:p>
            <a:r>
              <a:rPr lang="en-US" dirty="0" smtClean="0"/>
              <a:t>9 within your control</a:t>
            </a:r>
          </a:p>
          <a:p>
            <a:r>
              <a:rPr lang="en-US" dirty="0" smtClean="0"/>
              <a:t>7 technological</a:t>
            </a:r>
          </a:p>
          <a:p>
            <a:r>
              <a:rPr lang="en-US" dirty="0" smtClean="0"/>
              <a:t>2 user related</a:t>
            </a:r>
          </a:p>
          <a:p>
            <a:r>
              <a:rPr lang="en-US" dirty="0" smtClean="0"/>
              <a:t>10 phases to stop the attack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054" y="4724400"/>
            <a:ext cx="5524347" cy="180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41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Later Detection Can Feed 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Phishing typically launched against multiple targets simultaneously</a:t>
            </a:r>
          </a:p>
          <a:p>
            <a:r>
              <a:rPr lang="en-US" dirty="0" smtClean="0"/>
              <a:t>Messages can be clicked over weeks</a:t>
            </a:r>
          </a:p>
          <a:p>
            <a:r>
              <a:rPr lang="en-US" dirty="0" smtClean="0"/>
              <a:t>Early detection can remove unopened messages earlier in the kill chain than originally detected</a:t>
            </a:r>
          </a:p>
          <a:p>
            <a:r>
              <a:rPr lang="en-US" dirty="0" smtClean="0"/>
              <a:t>Can look for infections not prevented</a:t>
            </a:r>
          </a:p>
          <a:p>
            <a:r>
              <a:rPr lang="en-US" dirty="0" smtClean="0"/>
              <a:t>Mitigates successful attacks</a:t>
            </a:r>
          </a:p>
          <a:p>
            <a:r>
              <a:rPr lang="en-US" dirty="0" smtClean="0"/>
              <a:t>Important for future mitigation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602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Phishing Kill Chain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01" y="2484127"/>
            <a:ext cx="6856475" cy="292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04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Pre-Mail Server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Internet infrastructure should prevent phishing messages in the first place</a:t>
            </a:r>
          </a:p>
          <a:p>
            <a:r>
              <a:rPr lang="en-US" dirty="0" smtClean="0"/>
              <a:t>Perimeter devices can potentially filter some illicit messages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942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Mail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Mail server should detect phishing messages</a:t>
            </a:r>
          </a:p>
          <a:p>
            <a:r>
              <a:rPr lang="en-US" dirty="0" smtClean="0"/>
              <a:t>Suspected messages should be quarantined</a:t>
            </a:r>
          </a:p>
          <a:p>
            <a:r>
              <a:rPr lang="en-US" dirty="0" smtClean="0"/>
              <a:t>Reports of phishing messages should result in unopened messages being deleted</a:t>
            </a:r>
          </a:p>
          <a:p>
            <a:r>
              <a:rPr lang="en-US" dirty="0" smtClean="0"/>
              <a:t>Payloads should be removed even if forwarded to users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56C8676-1494-424A-9EE1-69F4EB666BA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801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Mail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Provides another layer of filters</a:t>
            </a:r>
          </a:p>
          <a:p>
            <a:r>
              <a:rPr lang="en-US" dirty="0" smtClean="0"/>
              <a:t>Quarantines suspected spam and phishing</a:t>
            </a:r>
          </a:p>
          <a:p>
            <a:r>
              <a:rPr lang="en-US" dirty="0" smtClean="0"/>
              <a:t>Frequently this is two layers</a:t>
            </a:r>
          </a:p>
          <a:p>
            <a:pPr lvl="1"/>
            <a:r>
              <a:rPr lang="en-US" dirty="0" smtClean="0"/>
              <a:t>Mail application</a:t>
            </a:r>
          </a:p>
          <a:p>
            <a:pPr lvl="1"/>
            <a:r>
              <a:rPr lang="en-US" dirty="0" smtClean="0"/>
              <a:t>Client anti-malware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56C8676-1494-424A-9EE1-69F4EB666BA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92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431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human is considered the weakest link</a:t>
            </a:r>
          </a:p>
          <a:p>
            <a:r>
              <a:rPr lang="en-US" sz="2800" dirty="0" smtClean="0"/>
              <a:t>Anytime a user fails, it is considered an awareness failing</a:t>
            </a:r>
          </a:p>
          <a:p>
            <a:r>
              <a:rPr lang="en-US" sz="2800" dirty="0" smtClean="0"/>
              <a:t>People then question the value of awareness</a:t>
            </a:r>
          </a:p>
          <a:p>
            <a:r>
              <a:rPr lang="en-US" sz="2800" dirty="0" smtClean="0"/>
              <a:t>Nothing changes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526143" y="-766316"/>
            <a:ext cx="162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343155"/>
            <a:ext cx="5562600" cy="228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99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Message in the spam folder</a:t>
            </a:r>
          </a:p>
          <a:p>
            <a:pPr lvl="1"/>
            <a:r>
              <a:rPr lang="en-US" dirty="0" smtClean="0"/>
              <a:t>The user can leave it there</a:t>
            </a:r>
          </a:p>
          <a:p>
            <a:pPr lvl="1"/>
            <a:r>
              <a:rPr lang="en-US" dirty="0" smtClean="0"/>
              <a:t>The user can open it and take action</a:t>
            </a:r>
          </a:p>
          <a:p>
            <a:r>
              <a:rPr lang="en-US" dirty="0" smtClean="0"/>
              <a:t>Message in inbox</a:t>
            </a:r>
          </a:p>
          <a:p>
            <a:pPr lvl="1"/>
            <a:r>
              <a:rPr lang="en-US" dirty="0" smtClean="0"/>
              <a:t>The user can perceive it as a phishing message</a:t>
            </a:r>
          </a:p>
          <a:p>
            <a:pPr lvl="1"/>
            <a:r>
              <a:rPr lang="en-US" dirty="0" smtClean="0"/>
              <a:t>The user can take 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912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Mail Application Confirms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72200" cy="4525963"/>
          </a:xfrm>
        </p:spPr>
        <p:txBody>
          <a:bodyPr/>
          <a:lstStyle/>
          <a:p>
            <a:r>
              <a:rPr lang="en-US" dirty="0" smtClean="0"/>
              <a:t>The application should warn the user against action</a:t>
            </a:r>
          </a:p>
          <a:p>
            <a:r>
              <a:rPr lang="en-US" dirty="0" smtClean="0"/>
              <a:t>Ignore spam folder location</a:t>
            </a:r>
          </a:p>
          <a:p>
            <a:r>
              <a:rPr lang="en-US" dirty="0" smtClean="0"/>
              <a:t>Warn of clicking on link</a:t>
            </a:r>
          </a:p>
          <a:p>
            <a:r>
              <a:rPr lang="en-US" dirty="0" smtClean="0"/>
              <a:t>Warn of potential for malicious software</a:t>
            </a:r>
          </a:p>
          <a:p>
            <a:r>
              <a:rPr lang="en-US" dirty="0" smtClean="0"/>
              <a:t>Other warnings as appropriate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519821"/>
            <a:ext cx="2449340" cy="434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Considers Warnings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600200"/>
            <a:ext cx="4343400" cy="4525963"/>
          </a:xfrm>
        </p:spPr>
        <p:txBody>
          <a:bodyPr/>
          <a:lstStyle/>
          <a:p>
            <a:r>
              <a:rPr lang="en-US" dirty="0" smtClean="0"/>
              <a:t>User considers if they really want to take the action</a:t>
            </a:r>
          </a:p>
          <a:p>
            <a:r>
              <a:rPr lang="en-US" dirty="0" smtClean="0"/>
              <a:t>Reports spam</a:t>
            </a:r>
          </a:p>
          <a:p>
            <a:r>
              <a:rPr lang="en-US" dirty="0" smtClean="0"/>
              <a:t>Deletes message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4220891" cy="359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7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 Prevents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43600" cy="452596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Outside the mail application, the system prevents infections</a:t>
            </a:r>
          </a:p>
          <a:p>
            <a:r>
              <a:rPr lang="en-US" dirty="0" smtClean="0"/>
              <a:t>Stops malicious programs from loading</a:t>
            </a:r>
          </a:p>
          <a:p>
            <a:r>
              <a:rPr lang="en-US" dirty="0" smtClean="0"/>
              <a:t>Stops user from going to malicious links</a:t>
            </a:r>
          </a:p>
          <a:p>
            <a:r>
              <a:rPr lang="en-US" dirty="0" smtClean="0"/>
              <a:t>Warns if user attempts to send data to outside parties</a:t>
            </a:r>
          </a:p>
          <a:p>
            <a:r>
              <a:rPr lang="en-US" dirty="0" smtClean="0"/>
              <a:t>DLP</a:t>
            </a:r>
          </a:p>
          <a:p>
            <a:r>
              <a:rPr lang="en-US" dirty="0" smtClean="0"/>
              <a:t>Detects loading of keystroke loggers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56C8676-1494-424A-9EE1-69F4EB666BA8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862" y="1752600"/>
            <a:ext cx="2376380" cy="42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87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Prevents Actions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Beyond client, network should detect impact</a:t>
            </a:r>
          </a:p>
          <a:p>
            <a:r>
              <a:rPr lang="en-US" dirty="0" smtClean="0"/>
              <a:t>Sees uploading of files</a:t>
            </a:r>
          </a:p>
          <a:p>
            <a:r>
              <a:rPr lang="en-US" dirty="0" smtClean="0"/>
              <a:t>Web filters prevent malicious links</a:t>
            </a:r>
          </a:p>
          <a:p>
            <a:r>
              <a:rPr lang="en-US" dirty="0" smtClean="0"/>
              <a:t>Other preventative measures should stop a variety of 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614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Network Detects Successful Attacks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Intrusion detection and prevention should detect indications of attacks</a:t>
            </a:r>
          </a:p>
          <a:p>
            <a:r>
              <a:rPr lang="en-US" dirty="0" smtClean="0"/>
              <a:t>Data streams out of the network</a:t>
            </a:r>
          </a:p>
          <a:p>
            <a:r>
              <a:rPr lang="en-US" dirty="0" smtClean="0"/>
              <a:t>Illicit logon attempts should be detected</a:t>
            </a:r>
          </a:p>
          <a:p>
            <a:r>
              <a:rPr lang="en-US" dirty="0" smtClean="0"/>
              <a:t>There are always signs that should be found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300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Detected Compromises Should be Mitigated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Once an attack is detected, it should be stopped</a:t>
            </a:r>
          </a:p>
          <a:p>
            <a:r>
              <a:rPr lang="en-US" dirty="0" smtClean="0"/>
              <a:t>Detection itself </a:t>
            </a:r>
            <a:r>
              <a:rPr lang="en-US" dirty="0" err="1" smtClean="0"/>
              <a:t>doesn</a:t>
            </a:r>
            <a:r>
              <a:rPr lang="fr-FR" dirty="0" smtClean="0"/>
              <a:t>’</a:t>
            </a:r>
            <a:r>
              <a:rPr lang="en-US" dirty="0" smtClean="0"/>
              <a:t>t stop attacks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322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Kill Chain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Pre-mail server</a:t>
            </a:r>
          </a:p>
          <a:p>
            <a:r>
              <a:rPr lang="en-US" dirty="0" smtClean="0"/>
              <a:t>Mail server</a:t>
            </a:r>
          </a:p>
          <a:p>
            <a:r>
              <a:rPr lang="en-US" dirty="0" smtClean="0"/>
              <a:t>Client mail application</a:t>
            </a:r>
          </a:p>
          <a:p>
            <a:r>
              <a:rPr lang="en-US" dirty="0" smtClean="0"/>
              <a:t>User</a:t>
            </a:r>
          </a:p>
          <a:p>
            <a:r>
              <a:rPr lang="en-US" dirty="0" smtClean="0"/>
              <a:t>Client application warns user</a:t>
            </a:r>
          </a:p>
          <a:p>
            <a:r>
              <a:rPr lang="en-US" dirty="0" smtClean="0"/>
              <a:t>User confirms action</a:t>
            </a:r>
          </a:p>
          <a:p>
            <a:r>
              <a:rPr lang="en-US" dirty="0" smtClean="0"/>
              <a:t>Client prevents damage</a:t>
            </a:r>
          </a:p>
          <a:p>
            <a:r>
              <a:rPr lang="en-US" dirty="0" smtClean="0"/>
              <a:t>Network prevents damage</a:t>
            </a:r>
          </a:p>
          <a:p>
            <a:r>
              <a:rPr lang="en-US" dirty="0" smtClean="0"/>
              <a:t>Network detects attack</a:t>
            </a:r>
          </a:p>
          <a:p>
            <a:r>
              <a:rPr lang="en-US" dirty="0" smtClean="0"/>
              <a:t>Network mitigates attack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56C8676-1494-424A-9EE1-69F4EB666BA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802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Backward Mitigation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When an attack is detected, phishing allows for mitigation early in the kill chain</a:t>
            </a:r>
          </a:p>
          <a:p>
            <a:r>
              <a:rPr lang="en-US" dirty="0" smtClean="0"/>
              <a:t>Not all messages are opened at the same time</a:t>
            </a:r>
          </a:p>
          <a:p>
            <a:pPr lvl="1"/>
            <a:r>
              <a:rPr lang="en-US" dirty="0" smtClean="0"/>
              <a:t>Might be opened over a week or more</a:t>
            </a:r>
          </a:p>
          <a:p>
            <a:pPr lvl="1"/>
            <a:r>
              <a:rPr lang="en-US" dirty="0" smtClean="0"/>
              <a:t>Although most might be opened within an hour</a:t>
            </a:r>
          </a:p>
          <a:p>
            <a:r>
              <a:rPr lang="en-US" dirty="0" smtClean="0"/>
              <a:t>If user reports message to admins, admins can delete messages still unopened in user queues</a:t>
            </a:r>
          </a:p>
          <a:p>
            <a:r>
              <a:rPr lang="en-US" dirty="0" smtClean="0"/>
              <a:t>Domains can be blocked</a:t>
            </a:r>
          </a:p>
          <a:p>
            <a:r>
              <a:rPr lang="en-US" dirty="0" smtClean="0"/>
              <a:t>Malware can be detected and deleted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28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Successfully Stopping the Syrian Electronic Army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5029200" cy="5105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They were mad at me for calling them cockroaches at RSA 2014</a:t>
            </a:r>
          </a:p>
          <a:p>
            <a:pPr lvl="1"/>
            <a:r>
              <a:rPr lang="en-US" dirty="0" smtClean="0"/>
              <a:t>The truth hurts</a:t>
            </a:r>
          </a:p>
          <a:p>
            <a:r>
              <a:rPr lang="en-US" dirty="0" smtClean="0"/>
              <a:t>They attacked RSA Conference, Wall Street Journal, and </a:t>
            </a:r>
            <a:r>
              <a:rPr lang="en-US" dirty="0" err="1" smtClean="0"/>
              <a:t>BuzzFeed</a:t>
            </a:r>
            <a:endParaRPr lang="en-US" dirty="0" smtClean="0"/>
          </a:p>
          <a:p>
            <a:r>
              <a:rPr lang="en-US" dirty="0" smtClean="0"/>
              <a:t>Wrote article for Computerworld</a:t>
            </a:r>
          </a:p>
          <a:p>
            <a:r>
              <a:rPr lang="en-US" dirty="0" smtClean="0"/>
              <a:t>Threat intelligence defined how they would retaliate against Computerworld and parent company</a:t>
            </a:r>
          </a:p>
          <a:p>
            <a:r>
              <a:rPr lang="en-US" dirty="0" smtClean="0"/>
              <a:t>Warned users</a:t>
            </a:r>
          </a:p>
          <a:p>
            <a:r>
              <a:rPr lang="en-US" dirty="0" smtClean="0"/>
              <a:t>Users reported phishing messages</a:t>
            </a:r>
          </a:p>
          <a:p>
            <a:r>
              <a:rPr lang="en-US" dirty="0" smtClean="0"/>
              <a:t>Unopened messages deleted and domains blocked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 descr="SEA Cockroa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03" y="1219200"/>
            <a:ext cx="388049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96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S</a:t>
            </a:r>
            <a:r>
              <a:rPr lang="en-US" sz="2800" dirty="0" smtClean="0"/>
              <a:t>uccessful attacks against users result from a systematic failure of the entire security infrastructure</a:t>
            </a:r>
          </a:p>
          <a:p>
            <a:r>
              <a:rPr lang="en-US" sz="2800" dirty="0" smtClean="0"/>
              <a:t>Technology, Governance, and Awareness address issues in silos without coordination</a:t>
            </a:r>
            <a:endParaRPr lang="en-US" sz="2800" dirty="0" smtClean="0"/>
          </a:p>
          <a:p>
            <a:r>
              <a:rPr lang="en-US" sz="2800" dirty="0"/>
              <a:t>S</a:t>
            </a:r>
            <a:r>
              <a:rPr lang="en-US" sz="2800" dirty="0" smtClean="0"/>
              <a:t>ecurity teams seem literally afraid to do anything significant to change culture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56C8676-1494-424A-9EE1-69F4EB666BA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069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Missing Piece</a:t>
            </a:r>
            <a:r>
              <a:rPr lang="mr-IN" dirty="0" smtClean="0"/>
              <a:t>…</a:t>
            </a:r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Governance is generally a stack of documents</a:t>
            </a:r>
          </a:p>
          <a:p>
            <a:r>
              <a:rPr lang="en-US" dirty="0" smtClean="0"/>
              <a:t>Need to determine where decisions are made</a:t>
            </a:r>
          </a:p>
          <a:p>
            <a:pPr lvl="1"/>
            <a:r>
              <a:rPr lang="en-US" dirty="0" smtClean="0"/>
              <a:t>Reduce decisions</a:t>
            </a:r>
          </a:p>
          <a:p>
            <a:pPr lvl="1"/>
            <a:r>
              <a:rPr lang="en-US" dirty="0" smtClean="0"/>
              <a:t>Define decisions</a:t>
            </a:r>
          </a:p>
          <a:p>
            <a:r>
              <a:rPr lang="en-US" dirty="0" smtClean="0"/>
              <a:t>Look to technology to reduce exposure or mitigate user actions</a:t>
            </a:r>
          </a:p>
          <a:p>
            <a:r>
              <a:rPr lang="en-US" dirty="0" smtClean="0"/>
              <a:t>Process implemented through technology</a:t>
            </a:r>
          </a:p>
          <a:p>
            <a:r>
              <a:rPr lang="en-US" dirty="0" smtClean="0"/>
              <a:t>Process defined to users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42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Human Security Officer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Looks at attacks targeting humans and other human related vulnerabilities</a:t>
            </a:r>
          </a:p>
          <a:p>
            <a:r>
              <a:rPr lang="en-US" dirty="0" smtClean="0"/>
              <a:t>Examines attack/loss kill chain</a:t>
            </a:r>
          </a:p>
          <a:p>
            <a:r>
              <a:rPr lang="en-US" dirty="0" smtClean="0"/>
              <a:t>Determine optimal ways to design process to avoid detect</a:t>
            </a:r>
          </a:p>
        </p:txBody>
      </p:sp>
    </p:spTree>
    <p:extLst>
      <p:ext uri="{BB962C8B-B14F-4D97-AF65-F5344CB8AC3E}">
        <p14:creationId xmlns:p14="http://schemas.microsoft.com/office/powerpoint/2010/main" val="1145057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HSO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COORDINATED RESPONSE after kill chain examination</a:t>
            </a:r>
          </a:p>
          <a:p>
            <a:r>
              <a:rPr lang="en-US" dirty="0" smtClean="0"/>
              <a:t>Technology</a:t>
            </a:r>
          </a:p>
          <a:p>
            <a:pPr lvl="1"/>
            <a:r>
              <a:rPr lang="en-US" dirty="0" smtClean="0"/>
              <a:t>Prevent attacks from getting to humans</a:t>
            </a:r>
          </a:p>
          <a:p>
            <a:pPr lvl="1"/>
            <a:r>
              <a:rPr lang="en-US" dirty="0" smtClean="0"/>
              <a:t>Mitigating attacks after bad user actions</a:t>
            </a:r>
          </a:p>
          <a:p>
            <a:r>
              <a:rPr lang="en-US" dirty="0" smtClean="0"/>
              <a:t>Procedures/Guidelines for user decisions</a:t>
            </a:r>
          </a:p>
          <a:p>
            <a:pPr lvl="1"/>
            <a:r>
              <a:rPr lang="en-US" dirty="0" smtClean="0"/>
              <a:t>Remove decisions</a:t>
            </a:r>
          </a:p>
          <a:p>
            <a:pPr lvl="1"/>
            <a:r>
              <a:rPr lang="en-US" dirty="0" smtClean="0"/>
              <a:t>Define decisions to remove discretion</a:t>
            </a:r>
          </a:p>
          <a:p>
            <a:r>
              <a:rPr lang="en-US" dirty="0" smtClean="0"/>
              <a:t>Awareness</a:t>
            </a:r>
          </a:p>
          <a:p>
            <a:pPr lvl="1"/>
            <a:r>
              <a:rPr lang="en-US" dirty="0" smtClean="0"/>
              <a:t>Promote defined behaviors</a:t>
            </a:r>
          </a:p>
          <a:p>
            <a:pPr lvl="1"/>
            <a:r>
              <a:rPr lang="en-US" dirty="0" smtClean="0"/>
              <a:t>Some general awareness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818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W-2 Fraud</a:t>
            </a:r>
          </a:p>
          <a:p>
            <a:r>
              <a:rPr lang="en-US" dirty="0" smtClean="0"/>
              <a:t>Malware</a:t>
            </a:r>
          </a:p>
          <a:p>
            <a:r>
              <a:rPr lang="en-US" dirty="0" smtClean="0"/>
              <a:t>Tailgating</a:t>
            </a:r>
          </a:p>
        </p:txBody>
      </p:sp>
      <p:pic>
        <p:nvPicPr>
          <p:cNvPr id="4" name="Picture 3" descr="W2.p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59534"/>
            <a:ext cx="5867400" cy="396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03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One Are You Creating?</a:t>
            </a:r>
            <a:endParaRPr lang="en-US" dirty="0"/>
          </a:p>
        </p:txBody>
      </p:sp>
      <p:pic>
        <p:nvPicPr>
          <p:cNvPr id="4" name="Picture 3" descr="ElmerFud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34066"/>
            <a:ext cx="2895600" cy="4614334"/>
          </a:xfrm>
          <a:prstGeom prst="rect">
            <a:avLst/>
          </a:prstGeom>
        </p:spPr>
      </p:pic>
      <p:pic>
        <p:nvPicPr>
          <p:cNvPr id="5" name="Picture 4" descr="Wear TE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05000"/>
            <a:ext cx="3962400" cy="400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09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Acknowledge user failure is not just a user failure</a:t>
            </a:r>
          </a:p>
          <a:p>
            <a:r>
              <a:rPr lang="en-US" altLang="en-US" dirty="0" smtClean="0"/>
              <a:t>There needs to be specific coordination of mitigating attacks and losses involving people</a:t>
            </a:r>
            <a:endParaRPr lang="en-US" altLang="en-US" dirty="0" smtClean="0"/>
          </a:p>
          <a:p>
            <a:r>
              <a:rPr lang="en-US" altLang="en-US" dirty="0" smtClean="0"/>
              <a:t>There are Chief Network Architects, Chief Data Architects, etc. Why not HSOs?</a:t>
            </a:r>
          </a:p>
          <a:p>
            <a:r>
              <a:rPr lang="en-US" altLang="en-US" dirty="0" smtClean="0"/>
              <a:t>It is much more than awareness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95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Book, The Myth, The Legend</a:t>
            </a:r>
            <a:endParaRPr lang="en-US" dirty="0"/>
          </a:p>
        </p:txBody>
      </p:sp>
      <p:pic>
        <p:nvPicPr>
          <p:cNvPr id="6" name="Picture 5" descr="APS Cov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43000"/>
            <a:ext cx="441613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37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sz="2400" dirty="0" smtClean="0">
                <a:hlinkClick r:id="rId2"/>
              </a:rPr>
              <a:t>www.irarireport.com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sz="2400" dirty="0" smtClean="0">
                <a:hlinkClick r:id="rId2"/>
              </a:rPr>
              <a:t>@</a:t>
            </a:r>
            <a:r>
              <a:rPr lang="en-US" sz="2400" smtClean="0">
                <a:hlinkClick r:id="rId2"/>
              </a:rPr>
              <a:t>IrariReport</a:t>
            </a:r>
            <a:endParaRPr lang="en-US" sz="2400" dirty="0" smtClean="0">
              <a:hlinkClick r:id="rId2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endParaRPr lang="en-US" sz="2400" dirty="0">
              <a:hlinkClick r:id="rId2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sz="2400" dirty="0" smtClean="0">
                <a:hlinkClick r:id="rId2"/>
              </a:rPr>
              <a:t>ira</a:t>
            </a:r>
            <a:r>
              <a:rPr lang="en-US" sz="2400" dirty="0">
                <a:hlinkClick r:id="rId2"/>
              </a:rPr>
              <a:t>@securementem.com</a:t>
            </a:r>
            <a:r>
              <a:rPr lang="en-US" sz="2400" dirty="0"/>
              <a:t> 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sz="2400" dirty="0"/>
              <a:t>+1</a:t>
            </a:r>
            <a:r>
              <a:rPr lang="en-US" sz="2400" dirty="0" smtClean="0"/>
              <a:t>-443-603-0200</a:t>
            </a:r>
            <a:endParaRPr lang="en-US" sz="2400" dirty="0"/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sz="2400" dirty="0">
                <a:hlinkClick r:id="rId3"/>
              </a:rPr>
              <a:t>www.facebook.com/ira.winkler</a:t>
            </a:r>
            <a:endParaRPr lang="en-US" sz="2400" dirty="0"/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sz="2400" dirty="0"/>
              <a:t>@</a:t>
            </a:r>
            <a:r>
              <a:rPr lang="en-US" sz="2400" dirty="0" err="1"/>
              <a:t>irawinkler</a:t>
            </a:r>
            <a:endParaRPr lang="en-US" sz="2400" dirty="0"/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sz="2400" dirty="0">
                <a:hlinkClick r:id="rId4"/>
              </a:rPr>
              <a:t>www.linkedin.com/in/</a:t>
            </a:r>
            <a:r>
              <a:rPr lang="en-US" sz="2400" dirty="0" smtClean="0">
                <a:hlinkClick r:id="rId4"/>
              </a:rPr>
              <a:t>irawinkler</a:t>
            </a:r>
            <a:endParaRPr lang="en-US" sz="2400" dirty="0" smtClean="0"/>
          </a:p>
          <a:p>
            <a:pPr marL="0" indent="0" algn="ctr">
              <a:spcBef>
                <a:spcPct val="0"/>
              </a:spcBef>
              <a:buNone/>
              <a:defRPr/>
            </a:pPr>
            <a:endParaRPr lang="en-US" sz="2400" dirty="0"/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sz="2400" dirty="0" smtClean="0">
                <a:hlinkClick r:id="rId5"/>
              </a:rPr>
              <a:t>http://www.securementem.com</a:t>
            </a:r>
            <a:endParaRPr lang="en-US" sz="2400" dirty="0" smtClean="0"/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sz="2400" dirty="0" smtClean="0"/>
              <a:t>@</a:t>
            </a:r>
            <a:r>
              <a:rPr lang="en-US" sz="2400" dirty="0" err="1" smtClean="0"/>
              <a:t>securementem</a:t>
            </a:r>
            <a:endParaRPr lang="en-US" sz="24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0870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702E81"/>
                </a:solidFill>
              </a:rPr>
              <a:t>Awareness Isn’t Perfect</a:t>
            </a:r>
            <a:endParaRPr lang="en-US" sz="4800" dirty="0">
              <a:solidFill>
                <a:srgbClr val="702E8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483" y="1906947"/>
            <a:ext cx="5945474" cy="396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54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Most Awareness Programs Are Not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Frequently limited to Computer Based Training</a:t>
            </a:r>
          </a:p>
          <a:p>
            <a:r>
              <a:rPr lang="en-US" dirty="0" smtClean="0"/>
              <a:t>Not practical</a:t>
            </a:r>
          </a:p>
          <a:p>
            <a:r>
              <a:rPr lang="en-US" dirty="0" smtClean="0"/>
              <a:t>Even phishing simulations don</a:t>
            </a:r>
            <a:r>
              <a:rPr lang="fr-FR" dirty="0" smtClean="0"/>
              <a:t>’</a:t>
            </a:r>
            <a:r>
              <a:rPr lang="en-US" dirty="0" smtClean="0"/>
              <a:t>t necessarily protect you from real phishing attacks</a:t>
            </a:r>
          </a:p>
          <a:p>
            <a:pPr lvl="1"/>
            <a:r>
              <a:rPr lang="en-US" dirty="0" smtClean="0"/>
              <a:t>Frequently train people to recognize the simulations</a:t>
            </a:r>
          </a:p>
          <a:p>
            <a:r>
              <a:rPr lang="en-US" dirty="0" smtClean="0"/>
              <a:t>Most awareness of other attacks is focused on specific situations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206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Even Smart People Make Mistakes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of you have clicked on a phishing message?</a:t>
            </a:r>
          </a:p>
          <a:p>
            <a:r>
              <a:rPr lang="en-US" dirty="0" smtClean="0"/>
              <a:t>How many of you let visitors in doors, or posted too much on the Internet?</a:t>
            </a:r>
          </a:p>
          <a:p>
            <a:r>
              <a:rPr lang="en-US" dirty="0" smtClean="0"/>
              <a:t>Accidents happen</a:t>
            </a:r>
          </a:p>
          <a:p>
            <a:r>
              <a:rPr lang="en-US" dirty="0" smtClean="0"/>
              <a:t>Some attacks are very well crafted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744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Technology Failures</a:t>
            </a:r>
            <a:endParaRPr lang="en-US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95774"/>
            <a:ext cx="5715000" cy="455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2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Kill Chain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many phases of an attack</a:t>
            </a:r>
          </a:p>
          <a:p>
            <a:r>
              <a:rPr lang="en-US" dirty="0" smtClean="0"/>
              <a:t>Each phase represents a point of protection</a:t>
            </a:r>
          </a:p>
          <a:p>
            <a:r>
              <a:rPr lang="en-US" dirty="0" smtClean="0"/>
              <a:t>Each phase represents a point of failure</a:t>
            </a:r>
          </a:p>
          <a:p>
            <a:r>
              <a:rPr lang="en-US" dirty="0" smtClean="0"/>
              <a:t>Each phase represents a point of detection</a:t>
            </a:r>
          </a:p>
          <a:p>
            <a:r>
              <a:rPr lang="en-US" dirty="0" smtClean="0"/>
              <a:t>Each phase represents an opportunity to kill the attack in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66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Kill Chain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Phases of an attack</a:t>
            </a:r>
          </a:p>
          <a:p>
            <a:pPr lvl="1"/>
            <a:r>
              <a:rPr lang="en-US" dirty="0" smtClean="0"/>
              <a:t>Find</a:t>
            </a:r>
          </a:p>
          <a:p>
            <a:pPr lvl="1"/>
            <a:r>
              <a:rPr lang="en-US" dirty="0" smtClean="0"/>
              <a:t>Fix</a:t>
            </a:r>
          </a:p>
          <a:p>
            <a:pPr lvl="1"/>
            <a:r>
              <a:rPr lang="en-US" dirty="0" smtClean="0"/>
              <a:t>Track</a:t>
            </a:r>
          </a:p>
          <a:p>
            <a:pPr lvl="1"/>
            <a:r>
              <a:rPr lang="en-US" dirty="0" smtClean="0"/>
              <a:t>Target</a:t>
            </a:r>
          </a:p>
          <a:p>
            <a:pPr lvl="1"/>
            <a:r>
              <a:rPr lang="en-US" dirty="0" smtClean="0"/>
              <a:t>Engage</a:t>
            </a:r>
          </a:p>
          <a:p>
            <a:pPr lvl="1"/>
            <a:r>
              <a:rPr lang="en-US" dirty="0" smtClean="0"/>
              <a:t>Assess</a:t>
            </a:r>
          </a:p>
        </p:txBody>
      </p:sp>
    </p:spTree>
    <p:extLst>
      <p:ext uri="{BB962C8B-B14F-4D97-AF65-F5344CB8AC3E}">
        <p14:creationId xmlns:p14="http://schemas.microsoft.com/office/powerpoint/2010/main" val="24320668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25906</TotalTime>
  <Words>1106</Words>
  <Application>Microsoft Macintosh PowerPoint</Application>
  <PresentationFormat>On-screen Show (4:3)</PresentationFormat>
  <Paragraphs>223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Mylar</vt:lpstr>
      <vt:lpstr>Custom Design</vt:lpstr>
      <vt:lpstr> Creating a Human Security Officer</vt:lpstr>
      <vt:lpstr>The Problem</vt:lpstr>
      <vt:lpstr>The Reality</vt:lpstr>
      <vt:lpstr>Awareness Isn’t Perfect</vt:lpstr>
      <vt:lpstr>Most Awareness Programs Are Not</vt:lpstr>
      <vt:lpstr>Even Smart People Make Mistakes</vt:lpstr>
      <vt:lpstr>Technology Failures</vt:lpstr>
      <vt:lpstr>Kill Chain</vt:lpstr>
      <vt:lpstr>Traditional Kill Chain</vt:lpstr>
      <vt:lpstr>Adversary Activity</vt:lpstr>
      <vt:lpstr>The Human as a Choice Vector</vt:lpstr>
      <vt:lpstr>Destruction of Target</vt:lpstr>
      <vt:lpstr>Each Attack has Own Kill Chain</vt:lpstr>
      <vt:lpstr>10 Phases of The Phishing Kill Chain</vt:lpstr>
      <vt:lpstr>Later Detection Can Feed Prevention</vt:lpstr>
      <vt:lpstr>Phishing Kill Chain</vt:lpstr>
      <vt:lpstr>Pre-Mail Server</vt:lpstr>
      <vt:lpstr>Mail Server</vt:lpstr>
      <vt:lpstr>Client Mail Application</vt:lpstr>
      <vt:lpstr>User Review</vt:lpstr>
      <vt:lpstr>Mail Application Confirms Action</vt:lpstr>
      <vt:lpstr>User Considers Warnings</vt:lpstr>
      <vt:lpstr>Client Prevents Attack</vt:lpstr>
      <vt:lpstr>Network Prevents Actions </vt:lpstr>
      <vt:lpstr>Network Detects Successful Attacks</vt:lpstr>
      <vt:lpstr>Detected Compromises Should be Mitigated</vt:lpstr>
      <vt:lpstr>Kill Chain Summary</vt:lpstr>
      <vt:lpstr>Backward Mitigation</vt:lpstr>
      <vt:lpstr>Successfully Stopping the Syrian Electronic Army</vt:lpstr>
      <vt:lpstr>The Missing Piece…Process</vt:lpstr>
      <vt:lpstr>The Human Security Officer</vt:lpstr>
      <vt:lpstr>HSO Actions</vt:lpstr>
      <vt:lpstr>Examples</vt:lpstr>
      <vt:lpstr>Which One Are You Creating?</vt:lpstr>
      <vt:lpstr>Summary</vt:lpstr>
      <vt:lpstr>The Book, The Myth, The Legend</vt:lpstr>
      <vt:lpstr>For More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Secure Mentem Security Awareness Simplified</dc:title>
  <dc:creator>cguittard</dc:creator>
  <cp:lastModifiedBy>Ira Winkler</cp:lastModifiedBy>
  <cp:revision>145</cp:revision>
  <cp:lastPrinted>2017-07-25T02:40:02Z</cp:lastPrinted>
  <dcterms:created xsi:type="dcterms:W3CDTF">2013-06-18T15:58:39Z</dcterms:created>
  <dcterms:modified xsi:type="dcterms:W3CDTF">2018-12-19T20:21:06Z</dcterms:modified>
</cp:coreProperties>
</file>